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Lst>
  <p:notesMasterIdLst>
    <p:notesMasterId r:id="rId77"/>
  </p:notesMasterIdLst>
  <p:sldIdLst>
    <p:sldId id="287" r:id="rId7"/>
    <p:sldId id="288" r:id="rId8"/>
    <p:sldId id="286" r:id="rId9"/>
    <p:sldId id="295" r:id="rId10"/>
    <p:sldId id="289" r:id="rId11"/>
    <p:sldId id="324" r:id="rId12"/>
    <p:sldId id="291" r:id="rId13"/>
    <p:sldId id="292" r:id="rId14"/>
    <p:sldId id="293" r:id="rId15"/>
    <p:sldId id="325" r:id="rId16"/>
    <p:sldId id="326" r:id="rId17"/>
    <p:sldId id="327" r:id="rId18"/>
    <p:sldId id="328" r:id="rId19"/>
    <p:sldId id="297" r:id="rId20"/>
    <p:sldId id="298" r:id="rId21"/>
    <p:sldId id="257" r:id="rId22"/>
    <p:sldId id="308" r:id="rId23"/>
    <p:sldId id="309" r:id="rId24"/>
    <p:sldId id="296" r:id="rId25"/>
    <p:sldId id="310" r:id="rId26"/>
    <p:sldId id="311" r:id="rId27"/>
    <p:sldId id="312" r:id="rId28"/>
    <p:sldId id="313" r:id="rId29"/>
    <p:sldId id="314" r:id="rId30"/>
    <p:sldId id="315" r:id="rId31"/>
    <p:sldId id="321" r:id="rId32"/>
    <p:sldId id="336" r:id="rId33"/>
    <p:sldId id="261" r:id="rId34"/>
    <p:sldId id="268" r:id="rId35"/>
    <p:sldId id="300" r:id="rId36"/>
    <p:sldId id="301" r:id="rId37"/>
    <p:sldId id="322" r:id="rId38"/>
    <p:sldId id="335" r:id="rId39"/>
    <p:sldId id="307" r:id="rId40"/>
    <p:sldId id="339" r:id="rId41"/>
    <p:sldId id="302" r:id="rId42"/>
    <p:sldId id="303" r:id="rId43"/>
    <p:sldId id="340" r:id="rId44"/>
    <p:sldId id="304" r:id="rId45"/>
    <p:sldId id="337" r:id="rId46"/>
    <p:sldId id="306" r:id="rId47"/>
    <p:sldId id="267" r:id="rId48"/>
    <p:sldId id="333" r:id="rId49"/>
    <p:sldId id="334" r:id="rId50"/>
    <p:sldId id="316" r:id="rId51"/>
    <p:sldId id="318" r:id="rId52"/>
    <p:sldId id="330" r:id="rId53"/>
    <p:sldId id="331" r:id="rId54"/>
    <p:sldId id="332" r:id="rId55"/>
    <p:sldId id="338" r:id="rId56"/>
    <p:sldId id="341" r:id="rId57"/>
    <p:sldId id="342" r:id="rId58"/>
    <p:sldId id="305" r:id="rId59"/>
    <p:sldId id="269" r:id="rId60"/>
    <p:sldId id="270" r:id="rId61"/>
    <p:sldId id="272" r:id="rId62"/>
    <p:sldId id="273" r:id="rId63"/>
    <p:sldId id="323" r:id="rId64"/>
    <p:sldId id="329" r:id="rId65"/>
    <p:sldId id="275" r:id="rId66"/>
    <p:sldId id="276" r:id="rId67"/>
    <p:sldId id="277" r:id="rId68"/>
    <p:sldId id="278" r:id="rId69"/>
    <p:sldId id="279" r:id="rId70"/>
    <p:sldId id="280" r:id="rId71"/>
    <p:sldId id="281" r:id="rId72"/>
    <p:sldId id="282" r:id="rId73"/>
    <p:sldId id="283" r:id="rId74"/>
    <p:sldId id="284" r:id="rId75"/>
    <p:sldId id="285" r:id="rId76"/>
  </p:sldIdLst>
  <p:sldSz cx="9144000" cy="6858000" type="screen4x3"/>
  <p:notesSz cx="6769100" cy="9906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6365" autoAdjust="0"/>
    <p:restoredTop sz="94635" autoAdjust="0"/>
  </p:normalViewPr>
  <p:slideViewPr>
    <p:cSldViewPr>
      <p:cViewPr varScale="1">
        <p:scale>
          <a:sx n="71" d="100"/>
          <a:sy n="71" d="100"/>
        </p:scale>
        <p:origin x="-9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F932FC62-6D55-425C-B877-6A1AED62C66B}" type="datetimeFigureOut">
              <a:rPr lang="it-IT" smtClean="0"/>
              <a:t>28/03/2017</a:t>
            </a:fld>
            <a:endParaRPr lang="it-IT"/>
          </a:p>
        </p:txBody>
      </p:sp>
      <p:sp>
        <p:nvSpPr>
          <p:cNvPr id="4" name="Segnaposto immagine diapositiva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168DC385-FF58-42A7-97BD-97F2130A80F6}" type="slidenum">
              <a:rPr lang="it-IT" smtClean="0"/>
              <a:t>‹N›</a:t>
            </a:fld>
            <a:endParaRPr lang="it-IT"/>
          </a:p>
        </p:txBody>
      </p:sp>
    </p:spTree>
    <p:extLst>
      <p:ext uri="{BB962C8B-B14F-4D97-AF65-F5344CB8AC3E}">
        <p14:creationId xmlns:p14="http://schemas.microsoft.com/office/powerpoint/2010/main" val="314477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B45904D1-74DA-48F0-A077-3B339E445068}" type="slidenum">
              <a:rPr lang="it-IT" altLang="it-IT" sz="1200">
                <a:solidFill>
                  <a:srgbClr val="000000"/>
                </a:solidFill>
              </a:rPr>
              <a:pPr/>
              <a:t>1</a:t>
            </a:fld>
            <a:endParaRPr lang="it-IT" altLang="it-IT" sz="1200">
              <a:solidFill>
                <a:srgbClr val="000000"/>
              </a:solidFill>
            </a:endParaRPr>
          </a:p>
        </p:txBody>
      </p:sp>
      <p:sp>
        <p:nvSpPr>
          <p:cNvPr id="399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291"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296916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pPr/>
              <a:t>10</a:t>
            </a:fld>
            <a:endParaRPr lang="it-IT" altLang="it-IT" sz="1200"/>
          </a:p>
        </p:txBody>
      </p:sp>
      <p:sp>
        <p:nvSpPr>
          <p:cNvPr id="460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435"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204515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pPr/>
              <a:t>11</a:t>
            </a:fld>
            <a:endParaRPr lang="it-IT" altLang="it-IT" sz="120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204515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solidFill>
                  <a:srgbClr val="000000"/>
                </a:solidFill>
              </a:rPr>
              <a:pPr/>
              <a:t>14</a:t>
            </a:fld>
            <a:endParaRPr lang="it-IT" altLang="it-IT" sz="1200">
              <a:solidFill>
                <a:srgbClr val="000000"/>
              </a:solidFill>
            </a:endParaRPr>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722954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1D380546-CD9E-464C-9B0A-88A0E7BD41A4}" type="slidenum">
              <a:rPr lang="it-IT" altLang="it-IT" sz="1200">
                <a:solidFill>
                  <a:srgbClr val="000000"/>
                </a:solidFill>
              </a:rPr>
              <a:pPr/>
              <a:t>15</a:t>
            </a:fld>
            <a:endParaRPr lang="it-IT" altLang="it-IT" sz="1200">
              <a:solidFill>
                <a:srgbClr val="000000"/>
              </a:solidFill>
            </a:endParaRPr>
          </a:p>
        </p:txBody>
      </p:sp>
      <p:sp>
        <p:nvSpPr>
          <p:cNvPr id="10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1305368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solidFill>
                  <a:srgbClr val="000000"/>
                </a:solidFill>
              </a:rPr>
              <a:pPr/>
              <a:t>19</a:t>
            </a:fld>
            <a:endParaRPr lang="it-IT" altLang="it-IT" sz="1200">
              <a:solidFill>
                <a:srgbClr val="000000"/>
              </a:solidFill>
            </a:endParaRPr>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193700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solidFill>
                  <a:prstClr val="black"/>
                </a:solidFill>
              </a:rPr>
              <a:pPr/>
              <a:t>21</a:t>
            </a:fld>
            <a:endParaRPr lang="it-IT" altLang="it-IT" sz="1200">
              <a:solidFill>
                <a:prstClr val="black"/>
              </a:solidFill>
            </a:endParaRPr>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2485701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1D380546-CD9E-464C-9B0A-88A0E7BD41A4}" type="slidenum">
              <a:rPr lang="it-IT" altLang="it-IT" sz="1200">
                <a:solidFill>
                  <a:srgbClr val="000000"/>
                </a:solidFill>
              </a:rPr>
              <a:pPr/>
              <a:t>27</a:t>
            </a:fld>
            <a:endParaRPr lang="it-IT" altLang="it-IT" sz="1200">
              <a:solidFill>
                <a:srgbClr val="000000"/>
              </a:solidFill>
            </a:endParaRPr>
          </a:p>
        </p:txBody>
      </p:sp>
      <p:sp>
        <p:nvSpPr>
          <p:cNvPr id="10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1305368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1D380546-CD9E-464C-9B0A-88A0E7BD41A4}" type="slidenum">
              <a:rPr lang="it-IT" altLang="it-IT" sz="1200">
                <a:solidFill>
                  <a:srgbClr val="000000"/>
                </a:solidFill>
              </a:rPr>
              <a:pPr/>
              <a:t>56</a:t>
            </a:fld>
            <a:endParaRPr lang="it-IT" altLang="it-IT" sz="1200">
              <a:solidFill>
                <a:srgbClr val="000000"/>
              </a:solidFill>
            </a:endParaRPr>
          </a:p>
        </p:txBody>
      </p:sp>
      <p:sp>
        <p:nvSpPr>
          <p:cNvPr id="10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2988324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39830" indent="-284550">
              <a:defRPr sz="2400">
                <a:solidFill>
                  <a:schemeClr val="tx1"/>
                </a:solidFill>
                <a:latin typeface="Arial" panose="020B0604020202020204" pitchFamily="34" charset="0"/>
                <a:ea typeface="ヒラギノ角ゴ Pro W3" charset="-128"/>
              </a:defRPr>
            </a:lvl2pPr>
            <a:lvl3pPr marL="1138199" indent="-227640">
              <a:defRPr sz="2400">
                <a:solidFill>
                  <a:schemeClr val="tx1"/>
                </a:solidFill>
                <a:latin typeface="Arial" panose="020B0604020202020204" pitchFamily="34" charset="0"/>
                <a:ea typeface="ヒラギノ角ゴ Pro W3" charset="-128"/>
              </a:defRPr>
            </a:lvl3pPr>
            <a:lvl4pPr marL="1593479" indent="-227640">
              <a:defRPr sz="2400">
                <a:solidFill>
                  <a:schemeClr val="tx1"/>
                </a:solidFill>
                <a:latin typeface="Arial" panose="020B0604020202020204" pitchFamily="34" charset="0"/>
                <a:ea typeface="ヒラギノ角ゴ Pro W3" charset="-128"/>
              </a:defRPr>
            </a:lvl4pPr>
            <a:lvl5pPr marL="2048759" indent="-227640">
              <a:defRPr sz="2400">
                <a:solidFill>
                  <a:schemeClr val="tx1"/>
                </a:solidFill>
                <a:latin typeface="Arial" panose="020B0604020202020204"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B545BAD5-37A4-4530-BF5F-24EB73074FFB}" type="slidenum">
              <a:rPr lang="it-IT" altLang="it-IT" sz="1200">
                <a:solidFill>
                  <a:srgbClr val="000000"/>
                </a:solidFill>
              </a:rPr>
              <a:pPr/>
              <a:t>57</a:t>
            </a:fld>
            <a:endParaRPr lang="it-IT" altLang="it-IT" sz="120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smtClean="0">
              <a:latin typeface="Arial" panose="020B0604020202020204" pitchFamily="34" charset="0"/>
              <a:ea typeface="ヒラギノ角ゴ Pro W3" charset="-128"/>
            </a:endParaRPr>
          </a:p>
        </p:txBody>
      </p:sp>
    </p:spTree>
    <p:extLst>
      <p:ext uri="{BB962C8B-B14F-4D97-AF65-F5344CB8AC3E}">
        <p14:creationId xmlns:p14="http://schemas.microsoft.com/office/powerpoint/2010/main" val="1022313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39830" indent="-284550">
              <a:defRPr sz="2400">
                <a:solidFill>
                  <a:schemeClr val="tx1"/>
                </a:solidFill>
                <a:latin typeface="Arial" panose="020B0604020202020204" pitchFamily="34" charset="0"/>
                <a:ea typeface="ヒラギノ角ゴ Pro W3" charset="-128"/>
              </a:defRPr>
            </a:lvl2pPr>
            <a:lvl3pPr marL="1138199" indent="-227640">
              <a:defRPr sz="2400">
                <a:solidFill>
                  <a:schemeClr val="tx1"/>
                </a:solidFill>
                <a:latin typeface="Arial" panose="020B0604020202020204" pitchFamily="34" charset="0"/>
                <a:ea typeface="ヒラギノ角ゴ Pro W3" charset="-128"/>
              </a:defRPr>
            </a:lvl3pPr>
            <a:lvl4pPr marL="1593479" indent="-227640">
              <a:defRPr sz="2400">
                <a:solidFill>
                  <a:schemeClr val="tx1"/>
                </a:solidFill>
                <a:latin typeface="Arial" panose="020B0604020202020204" pitchFamily="34" charset="0"/>
                <a:ea typeface="ヒラギノ角ゴ Pro W3" charset="-128"/>
              </a:defRPr>
            </a:lvl4pPr>
            <a:lvl5pPr marL="2048759" indent="-227640">
              <a:defRPr sz="2400">
                <a:solidFill>
                  <a:schemeClr val="tx1"/>
                </a:solidFill>
                <a:latin typeface="Arial" panose="020B0604020202020204"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B545BAD5-37A4-4530-BF5F-24EB73074FFB}" type="slidenum">
              <a:rPr lang="it-IT" altLang="it-IT" sz="1200"/>
              <a:pPr/>
              <a:t>58</a:t>
            </a:fld>
            <a:endParaRPr lang="it-IT" altLang="it-IT"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smtClean="0">
              <a:latin typeface="Arial" panose="020B0604020202020204" pitchFamily="34" charset="0"/>
              <a:ea typeface="ヒラギノ角ゴ Pro W3" charset="-128"/>
            </a:endParaRPr>
          </a:p>
        </p:txBody>
      </p:sp>
    </p:spTree>
    <p:extLst>
      <p:ext uri="{BB962C8B-B14F-4D97-AF65-F5344CB8AC3E}">
        <p14:creationId xmlns:p14="http://schemas.microsoft.com/office/powerpoint/2010/main" val="121053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1D380546-CD9E-464C-9B0A-88A0E7BD41A4}" type="slidenum">
              <a:rPr lang="it-IT" altLang="it-IT" sz="1200">
                <a:solidFill>
                  <a:srgbClr val="000000"/>
                </a:solidFill>
              </a:rPr>
              <a:pPr/>
              <a:t>2</a:t>
            </a:fld>
            <a:endParaRPr lang="it-IT" altLang="it-IT" sz="1200">
              <a:solidFill>
                <a:srgbClr val="000000"/>
              </a:solidFill>
            </a:endParaRPr>
          </a:p>
        </p:txBody>
      </p:sp>
      <p:sp>
        <p:nvSpPr>
          <p:cNvPr id="10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2977458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39830" indent="-284550">
              <a:defRPr sz="2400">
                <a:solidFill>
                  <a:schemeClr val="tx1"/>
                </a:solidFill>
                <a:latin typeface="Arial" panose="020B0604020202020204" pitchFamily="34" charset="0"/>
                <a:ea typeface="ヒラギノ角ゴ Pro W3" charset="-128"/>
              </a:defRPr>
            </a:lvl2pPr>
            <a:lvl3pPr marL="1138199" indent="-227640">
              <a:defRPr sz="2400">
                <a:solidFill>
                  <a:schemeClr val="tx1"/>
                </a:solidFill>
                <a:latin typeface="Arial" panose="020B0604020202020204" pitchFamily="34" charset="0"/>
                <a:ea typeface="ヒラギノ角ゴ Pro W3" charset="-128"/>
              </a:defRPr>
            </a:lvl3pPr>
            <a:lvl4pPr marL="1593479" indent="-227640">
              <a:defRPr sz="2400">
                <a:solidFill>
                  <a:schemeClr val="tx1"/>
                </a:solidFill>
                <a:latin typeface="Arial" panose="020B0604020202020204" pitchFamily="34" charset="0"/>
                <a:ea typeface="ヒラギノ角ゴ Pro W3" charset="-128"/>
              </a:defRPr>
            </a:lvl4pPr>
            <a:lvl5pPr marL="2048759" indent="-227640">
              <a:defRPr sz="2400">
                <a:solidFill>
                  <a:schemeClr val="tx1"/>
                </a:solidFill>
                <a:latin typeface="Arial" panose="020B0604020202020204"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B545BAD5-37A4-4530-BF5F-24EB73074FFB}" type="slidenum">
              <a:rPr lang="it-IT" altLang="it-IT" sz="1200"/>
              <a:pPr/>
              <a:t>59</a:t>
            </a:fld>
            <a:endParaRPr lang="it-IT" altLang="it-IT"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smtClean="0">
              <a:latin typeface="Arial" panose="020B0604020202020204" pitchFamily="34" charset="0"/>
              <a:ea typeface="ヒラギノ角ゴ Pro W3" charset="-128"/>
            </a:endParaRPr>
          </a:p>
        </p:txBody>
      </p:sp>
    </p:spTree>
    <p:extLst>
      <p:ext uri="{BB962C8B-B14F-4D97-AF65-F5344CB8AC3E}">
        <p14:creationId xmlns:p14="http://schemas.microsoft.com/office/powerpoint/2010/main" val="1210536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0552" indent="-284828" eaLnBrk="0" hangingPunct="0">
              <a:defRPr sz="2400">
                <a:solidFill>
                  <a:schemeClr val="tx1"/>
                </a:solidFill>
                <a:latin typeface="Arial" pitchFamily="34" charset="0"/>
                <a:ea typeface="ヒラギノ角ゴ Pro W3"/>
                <a:cs typeface="ヒラギノ角ゴ Pro W3"/>
              </a:defRPr>
            </a:lvl2pPr>
            <a:lvl3pPr marL="1139312" indent="-227863" eaLnBrk="0" hangingPunct="0">
              <a:defRPr sz="2400">
                <a:solidFill>
                  <a:schemeClr val="tx1"/>
                </a:solidFill>
                <a:latin typeface="Arial" pitchFamily="34" charset="0"/>
                <a:ea typeface="ヒラギノ角ゴ Pro W3"/>
                <a:cs typeface="ヒラギノ角ゴ Pro W3"/>
              </a:defRPr>
            </a:lvl3pPr>
            <a:lvl4pPr marL="1595037" indent="-227863" eaLnBrk="0" hangingPunct="0">
              <a:defRPr sz="2400">
                <a:solidFill>
                  <a:schemeClr val="tx1"/>
                </a:solidFill>
                <a:latin typeface="Arial" pitchFamily="34" charset="0"/>
                <a:ea typeface="ヒラギノ角ゴ Pro W3"/>
                <a:cs typeface="ヒラギノ角ゴ Pro W3"/>
              </a:defRPr>
            </a:lvl4pPr>
            <a:lvl5pPr marL="2050760" indent="-227863" eaLnBrk="0" hangingPunct="0">
              <a:defRPr sz="2400">
                <a:solidFill>
                  <a:schemeClr val="tx1"/>
                </a:solidFill>
                <a:latin typeface="Arial" pitchFamily="34" charset="0"/>
                <a:ea typeface="ヒラギノ角ゴ Pro W3"/>
                <a:cs typeface="ヒラギノ角ゴ Pro W3"/>
              </a:defRPr>
            </a:lvl5pPr>
            <a:lvl6pPr marL="2506486"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62210"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17935"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73659"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8B9857EB-C1E0-467A-A5BF-0CC85D461AA2}" type="slidenum">
              <a:rPr lang="it-IT" altLang="it-IT" sz="1200">
                <a:solidFill>
                  <a:srgbClr val="000000"/>
                </a:solidFill>
              </a:rPr>
              <a:pPr/>
              <a:t>60</a:t>
            </a:fld>
            <a:endParaRPr lang="it-IT" altLang="it-IT" sz="120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159327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0552" indent="-284828" eaLnBrk="0" hangingPunct="0">
              <a:defRPr sz="2400">
                <a:solidFill>
                  <a:schemeClr val="tx1"/>
                </a:solidFill>
                <a:latin typeface="Arial" pitchFamily="34" charset="0"/>
                <a:ea typeface="ヒラギノ角ゴ Pro W3"/>
                <a:cs typeface="ヒラギノ角ゴ Pro W3"/>
              </a:defRPr>
            </a:lvl2pPr>
            <a:lvl3pPr marL="1139312" indent="-227863" eaLnBrk="0" hangingPunct="0">
              <a:defRPr sz="2400">
                <a:solidFill>
                  <a:schemeClr val="tx1"/>
                </a:solidFill>
                <a:latin typeface="Arial" pitchFamily="34" charset="0"/>
                <a:ea typeface="ヒラギノ角ゴ Pro W3"/>
                <a:cs typeface="ヒラギノ角ゴ Pro W3"/>
              </a:defRPr>
            </a:lvl3pPr>
            <a:lvl4pPr marL="1595037" indent="-227863" eaLnBrk="0" hangingPunct="0">
              <a:defRPr sz="2400">
                <a:solidFill>
                  <a:schemeClr val="tx1"/>
                </a:solidFill>
                <a:latin typeface="Arial" pitchFamily="34" charset="0"/>
                <a:ea typeface="ヒラギノ角ゴ Pro W3"/>
                <a:cs typeface="ヒラギノ角ゴ Pro W3"/>
              </a:defRPr>
            </a:lvl4pPr>
            <a:lvl5pPr marL="2050760" indent="-227863" eaLnBrk="0" hangingPunct="0">
              <a:defRPr sz="2400">
                <a:solidFill>
                  <a:schemeClr val="tx1"/>
                </a:solidFill>
                <a:latin typeface="Arial" pitchFamily="34" charset="0"/>
                <a:ea typeface="ヒラギノ角ゴ Pro W3"/>
                <a:cs typeface="ヒラギノ角ゴ Pro W3"/>
              </a:defRPr>
            </a:lvl5pPr>
            <a:lvl6pPr marL="2506486"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62210"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17935"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73659"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6F14D988-8506-486A-97F7-40665F8EF2D7}" type="slidenum">
              <a:rPr lang="it-IT" altLang="it-IT" sz="1200">
                <a:solidFill>
                  <a:srgbClr val="000000"/>
                </a:solidFill>
              </a:rPr>
              <a:pPr/>
              <a:t>62</a:t>
            </a:fld>
            <a:endParaRPr lang="it-IT" altLang="it-IT" sz="120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2970558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0552" indent="-284828" eaLnBrk="0" hangingPunct="0">
              <a:defRPr sz="2400">
                <a:solidFill>
                  <a:schemeClr val="tx1"/>
                </a:solidFill>
                <a:latin typeface="Arial" pitchFamily="34" charset="0"/>
                <a:ea typeface="ヒラギノ角ゴ Pro W3"/>
                <a:cs typeface="ヒラギノ角ゴ Pro W3"/>
              </a:defRPr>
            </a:lvl2pPr>
            <a:lvl3pPr marL="1139312" indent="-227863" eaLnBrk="0" hangingPunct="0">
              <a:defRPr sz="2400">
                <a:solidFill>
                  <a:schemeClr val="tx1"/>
                </a:solidFill>
                <a:latin typeface="Arial" pitchFamily="34" charset="0"/>
                <a:ea typeface="ヒラギノ角ゴ Pro W3"/>
                <a:cs typeface="ヒラギノ角ゴ Pro W3"/>
              </a:defRPr>
            </a:lvl3pPr>
            <a:lvl4pPr marL="1595037" indent="-227863" eaLnBrk="0" hangingPunct="0">
              <a:defRPr sz="2400">
                <a:solidFill>
                  <a:schemeClr val="tx1"/>
                </a:solidFill>
                <a:latin typeface="Arial" pitchFamily="34" charset="0"/>
                <a:ea typeface="ヒラギノ角ゴ Pro W3"/>
                <a:cs typeface="ヒラギノ角ゴ Pro W3"/>
              </a:defRPr>
            </a:lvl4pPr>
            <a:lvl5pPr marL="2050760" indent="-227863" eaLnBrk="0" hangingPunct="0">
              <a:defRPr sz="2400">
                <a:solidFill>
                  <a:schemeClr val="tx1"/>
                </a:solidFill>
                <a:latin typeface="Arial" pitchFamily="34" charset="0"/>
                <a:ea typeface="ヒラギノ角ゴ Pro W3"/>
                <a:cs typeface="ヒラギノ角ゴ Pro W3"/>
              </a:defRPr>
            </a:lvl5pPr>
            <a:lvl6pPr marL="2506486"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62210"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17935"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73659"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AB347BB7-A11C-45C9-B5A1-D77032C2CCF6}" type="slidenum">
              <a:rPr lang="it-IT" altLang="it-IT" sz="1200">
                <a:solidFill>
                  <a:srgbClr val="000000"/>
                </a:solidFill>
              </a:rPr>
              <a:pPr/>
              <a:t>63</a:t>
            </a:fld>
            <a:endParaRPr lang="it-IT" altLang="it-IT" sz="1200">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2051292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0552" indent="-284828" eaLnBrk="0" hangingPunct="0">
              <a:defRPr sz="2400">
                <a:solidFill>
                  <a:schemeClr val="tx1"/>
                </a:solidFill>
                <a:latin typeface="Arial" pitchFamily="34" charset="0"/>
                <a:ea typeface="ヒラギノ角ゴ Pro W3"/>
                <a:cs typeface="ヒラギノ角ゴ Pro W3"/>
              </a:defRPr>
            </a:lvl2pPr>
            <a:lvl3pPr marL="1139312" indent="-227863" eaLnBrk="0" hangingPunct="0">
              <a:defRPr sz="2400">
                <a:solidFill>
                  <a:schemeClr val="tx1"/>
                </a:solidFill>
                <a:latin typeface="Arial" pitchFamily="34" charset="0"/>
                <a:ea typeface="ヒラギノ角ゴ Pro W3"/>
                <a:cs typeface="ヒラギノ角ゴ Pro W3"/>
              </a:defRPr>
            </a:lvl3pPr>
            <a:lvl4pPr marL="1595037" indent="-227863" eaLnBrk="0" hangingPunct="0">
              <a:defRPr sz="2400">
                <a:solidFill>
                  <a:schemeClr val="tx1"/>
                </a:solidFill>
                <a:latin typeface="Arial" pitchFamily="34" charset="0"/>
                <a:ea typeface="ヒラギノ角ゴ Pro W3"/>
                <a:cs typeface="ヒラギノ角ゴ Pro W3"/>
              </a:defRPr>
            </a:lvl4pPr>
            <a:lvl5pPr marL="2050760" indent="-227863" eaLnBrk="0" hangingPunct="0">
              <a:defRPr sz="2400">
                <a:solidFill>
                  <a:schemeClr val="tx1"/>
                </a:solidFill>
                <a:latin typeface="Arial" pitchFamily="34" charset="0"/>
                <a:ea typeface="ヒラギノ角ゴ Pro W3"/>
                <a:cs typeface="ヒラギノ角ゴ Pro W3"/>
              </a:defRPr>
            </a:lvl5pPr>
            <a:lvl6pPr marL="2506486"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62210"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17935"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73659"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6F14D988-8506-486A-97F7-40665F8EF2D7}" type="slidenum">
              <a:rPr lang="it-IT" altLang="it-IT" sz="1200">
                <a:solidFill>
                  <a:srgbClr val="000000"/>
                </a:solidFill>
              </a:rPr>
              <a:pPr/>
              <a:t>64</a:t>
            </a:fld>
            <a:endParaRPr lang="it-IT" altLang="it-IT" sz="120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1463959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0552" indent="-284828" eaLnBrk="0" hangingPunct="0">
              <a:defRPr sz="2400">
                <a:solidFill>
                  <a:schemeClr val="tx1"/>
                </a:solidFill>
                <a:latin typeface="Arial" pitchFamily="34" charset="0"/>
                <a:ea typeface="ヒラギノ角ゴ Pro W3"/>
                <a:cs typeface="ヒラギノ角ゴ Pro W3"/>
              </a:defRPr>
            </a:lvl2pPr>
            <a:lvl3pPr marL="1139312" indent="-227863" eaLnBrk="0" hangingPunct="0">
              <a:defRPr sz="2400">
                <a:solidFill>
                  <a:schemeClr val="tx1"/>
                </a:solidFill>
                <a:latin typeface="Arial" pitchFamily="34" charset="0"/>
                <a:ea typeface="ヒラギノ角ゴ Pro W3"/>
                <a:cs typeface="ヒラギノ角ゴ Pro W3"/>
              </a:defRPr>
            </a:lvl3pPr>
            <a:lvl4pPr marL="1595037" indent="-227863" eaLnBrk="0" hangingPunct="0">
              <a:defRPr sz="2400">
                <a:solidFill>
                  <a:schemeClr val="tx1"/>
                </a:solidFill>
                <a:latin typeface="Arial" pitchFamily="34" charset="0"/>
                <a:ea typeface="ヒラギノ角ゴ Pro W3"/>
                <a:cs typeface="ヒラギノ角ゴ Pro W3"/>
              </a:defRPr>
            </a:lvl4pPr>
            <a:lvl5pPr marL="2050760" indent="-227863" eaLnBrk="0" hangingPunct="0">
              <a:defRPr sz="2400">
                <a:solidFill>
                  <a:schemeClr val="tx1"/>
                </a:solidFill>
                <a:latin typeface="Arial" pitchFamily="34" charset="0"/>
                <a:ea typeface="ヒラギノ角ゴ Pro W3"/>
                <a:cs typeface="ヒラギノ角ゴ Pro W3"/>
              </a:defRPr>
            </a:lvl5pPr>
            <a:lvl6pPr marL="2506486"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62210"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17935"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73659"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AB347BB7-A11C-45C9-B5A1-D77032C2CCF6}" type="slidenum">
              <a:rPr lang="it-IT" altLang="it-IT" sz="1200">
                <a:solidFill>
                  <a:srgbClr val="000000"/>
                </a:solidFill>
              </a:rPr>
              <a:pPr/>
              <a:t>65</a:t>
            </a:fld>
            <a:endParaRPr lang="it-IT" altLang="it-IT" sz="1200">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2840462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0552" indent="-284828" eaLnBrk="0" hangingPunct="0">
              <a:defRPr sz="2400">
                <a:solidFill>
                  <a:schemeClr val="tx1"/>
                </a:solidFill>
                <a:latin typeface="Arial" pitchFamily="34" charset="0"/>
                <a:ea typeface="ヒラギノ角ゴ Pro W3"/>
                <a:cs typeface="ヒラギノ角ゴ Pro W3"/>
              </a:defRPr>
            </a:lvl2pPr>
            <a:lvl3pPr marL="1139312" indent="-227863" eaLnBrk="0" hangingPunct="0">
              <a:defRPr sz="2400">
                <a:solidFill>
                  <a:schemeClr val="tx1"/>
                </a:solidFill>
                <a:latin typeface="Arial" pitchFamily="34" charset="0"/>
                <a:ea typeface="ヒラギノ角ゴ Pro W3"/>
                <a:cs typeface="ヒラギノ角ゴ Pro W3"/>
              </a:defRPr>
            </a:lvl3pPr>
            <a:lvl4pPr marL="1595037" indent="-227863" eaLnBrk="0" hangingPunct="0">
              <a:defRPr sz="2400">
                <a:solidFill>
                  <a:schemeClr val="tx1"/>
                </a:solidFill>
                <a:latin typeface="Arial" pitchFamily="34" charset="0"/>
                <a:ea typeface="ヒラギノ角ゴ Pro W3"/>
                <a:cs typeface="ヒラギノ角ゴ Pro W3"/>
              </a:defRPr>
            </a:lvl4pPr>
            <a:lvl5pPr marL="2050760" indent="-227863" eaLnBrk="0" hangingPunct="0">
              <a:defRPr sz="2400">
                <a:solidFill>
                  <a:schemeClr val="tx1"/>
                </a:solidFill>
                <a:latin typeface="Arial" pitchFamily="34" charset="0"/>
                <a:ea typeface="ヒラギノ角ゴ Pro W3"/>
                <a:cs typeface="ヒラギノ角ゴ Pro W3"/>
              </a:defRPr>
            </a:lvl5pPr>
            <a:lvl6pPr marL="2506486"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62210"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17935"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73659"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6CC60B09-4522-48BC-B101-F1B28998A9FD}" type="slidenum">
              <a:rPr lang="it-IT" altLang="it-IT" sz="1200">
                <a:solidFill>
                  <a:srgbClr val="000000"/>
                </a:solidFill>
              </a:rPr>
              <a:pPr/>
              <a:t>66</a:t>
            </a:fld>
            <a:endParaRPr lang="it-IT" altLang="it-IT" sz="1200">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2792038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0552" indent="-284828" eaLnBrk="0" hangingPunct="0">
              <a:defRPr sz="2400">
                <a:solidFill>
                  <a:schemeClr val="tx1"/>
                </a:solidFill>
                <a:latin typeface="Arial" pitchFamily="34" charset="0"/>
                <a:ea typeface="ヒラギノ角ゴ Pro W3"/>
                <a:cs typeface="ヒラギノ角ゴ Pro W3"/>
              </a:defRPr>
            </a:lvl2pPr>
            <a:lvl3pPr marL="1139312" indent="-227863" eaLnBrk="0" hangingPunct="0">
              <a:defRPr sz="2400">
                <a:solidFill>
                  <a:schemeClr val="tx1"/>
                </a:solidFill>
                <a:latin typeface="Arial" pitchFamily="34" charset="0"/>
                <a:ea typeface="ヒラギノ角ゴ Pro W3"/>
                <a:cs typeface="ヒラギノ角ゴ Pro W3"/>
              </a:defRPr>
            </a:lvl3pPr>
            <a:lvl4pPr marL="1595037" indent="-227863" eaLnBrk="0" hangingPunct="0">
              <a:defRPr sz="2400">
                <a:solidFill>
                  <a:schemeClr val="tx1"/>
                </a:solidFill>
                <a:latin typeface="Arial" pitchFamily="34" charset="0"/>
                <a:ea typeface="ヒラギノ角ゴ Pro W3"/>
                <a:cs typeface="ヒラギノ角ゴ Pro W3"/>
              </a:defRPr>
            </a:lvl4pPr>
            <a:lvl5pPr marL="2050760" indent="-227863" eaLnBrk="0" hangingPunct="0">
              <a:defRPr sz="2400">
                <a:solidFill>
                  <a:schemeClr val="tx1"/>
                </a:solidFill>
                <a:latin typeface="Arial" pitchFamily="34" charset="0"/>
                <a:ea typeface="ヒラギノ角ゴ Pro W3"/>
                <a:cs typeface="ヒラギノ角ゴ Pro W3"/>
              </a:defRPr>
            </a:lvl5pPr>
            <a:lvl6pPr marL="2506486"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62210"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17935"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73659"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6CC60B09-4522-48BC-B101-F1B28998A9FD}" type="slidenum">
              <a:rPr lang="it-IT" altLang="it-IT" sz="1200">
                <a:solidFill>
                  <a:srgbClr val="000000"/>
                </a:solidFill>
              </a:rPr>
              <a:pPr/>
              <a:t>67</a:t>
            </a:fld>
            <a:endParaRPr lang="it-IT" altLang="it-IT" sz="1200">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4002112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0552" indent="-284828" eaLnBrk="0" hangingPunct="0">
              <a:defRPr sz="2400">
                <a:solidFill>
                  <a:schemeClr val="tx1"/>
                </a:solidFill>
                <a:latin typeface="Arial" pitchFamily="34" charset="0"/>
                <a:ea typeface="ヒラギノ角ゴ Pro W3"/>
                <a:cs typeface="ヒラギノ角ゴ Pro W3"/>
              </a:defRPr>
            </a:lvl2pPr>
            <a:lvl3pPr marL="1139312" indent="-227863" eaLnBrk="0" hangingPunct="0">
              <a:defRPr sz="2400">
                <a:solidFill>
                  <a:schemeClr val="tx1"/>
                </a:solidFill>
                <a:latin typeface="Arial" pitchFamily="34" charset="0"/>
                <a:ea typeface="ヒラギノ角ゴ Pro W3"/>
                <a:cs typeface="ヒラギノ角ゴ Pro W3"/>
              </a:defRPr>
            </a:lvl3pPr>
            <a:lvl4pPr marL="1595037" indent="-227863" eaLnBrk="0" hangingPunct="0">
              <a:defRPr sz="2400">
                <a:solidFill>
                  <a:schemeClr val="tx1"/>
                </a:solidFill>
                <a:latin typeface="Arial" pitchFamily="34" charset="0"/>
                <a:ea typeface="ヒラギノ角ゴ Pro W3"/>
                <a:cs typeface="ヒラギノ角ゴ Pro W3"/>
              </a:defRPr>
            </a:lvl4pPr>
            <a:lvl5pPr marL="2050760" indent="-227863" eaLnBrk="0" hangingPunct="0">
              <a:defRPr sz="2400">
                <a:solidFill>
                  <a:schemeClr val="tx1"/>
                </a:solidFill>
                <a:latin typeface="Arial" pitchFamily="34" charset="0"/>
                <a:ea typeface="ヒラギノ角ゴ Pro W3"/>
                <a:cs typeface="ヒラギノ角ゴ Pro W3"/>
              </a:defRPr>
            </a:lvl5pPr>
            <a:lvl6pPr marL="2506486"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62210"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17935"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73659"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FDE96EF4-E654-4C2B-B9FC-29635BB52C6A}" type="slidenum">
              <a:rPr lang="it-IT" altLang="it-IT" sz="1200">
                <a:solidFill>
                  <a:srgbClr val="000000"/>
                </a:solidFill>
              </a:rPr>
              <a:pPr/>
              <a:t>68</a:t>
            </a:fld>
            <a:endParaRPr lang="it-IT" altLang="it-IT" sz="120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2784533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0552" indent="-284828" eaLnBrk="0" hangingPunct="0">
              <a:defRPr sz="2400">
                <a:solidFill>
                  <a:schemeClr val="tx1"/>
                </a:solidFill>
                <a:latin typeface="Arial" pitchFamily="34" charset="0"/>
                <a:ea typeface="ヒラギノ角ゴ Pro W3"/>
                <a:cs typeface="ヒラギノ角ゴ Pro W3"/>
              </a:defRPr>
            </a:lvl2pPr>
            <a:lvl3pPr marL="1139312" indent="-227863" eaLnBrk="0" hangingPunct="0">
              <a:defRPr sz="2400">
                <a:solidFill>
                  <a:schemeClr val="tx1"/>
                </a:solidFill>
                <a:latin typeface="Arial" pitchFamily="34" charset="0"/>
                <a:ea typeface="ヒラギノ角ゴ Pro W3"/>
                <a:cs typeface="ヒラギノ角ゴ Pro W3"/>
              </a:defRPr>
            </a:lvl3pPr>
            <a:lvl4pPr marL="1595037" indent="-227863" eaLnBrk="0" hangingPunct="0">
              <a:defRPr sz="2400">
                <a:solidFill>
                  <a:schemeClr val="tx1"/>
                </a:solidFill>
                <a:latin typeface="Arial" pitchFamily="34" charset="0"/>
                <a:ea typeface="ヒラギノ角ゴ Pro W3"/>
                <a:cs typeface="ヒラギノ角ゴ Pro W3"/>
              </a:defRPr>
            </a:lvl4pPr>
            <a:lvl5pPr marL="2050760" indent="-227863" eaLnBrk="0" hangingPunct="0">
              <a:defRPr sz="2400">
                <a:solidFill>
                  <a:schemeClr val="tx1"/>
                </a:solidFill>
                <a:latin typeface="Arial" pitchFamily="34" charset="0"/>
                <a:ea typeface="ヒラギノ角ゴ Pro W3"/>
                <a:cs typeface="ヒラギノ角ゴ Pro W3"/>
              </a:defRPr>
            </a:lvl5pPr>
            <a:lvl6pPr marL="2506486"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62210"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17935"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73659"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83B2535B-8600-4E1B-A4A7-78735521A0B9}" type="slidenum">
              <a:rPr lang="it-IT" altLang="it-IT" sz="1200">
                <a:solidFill>
                  <a:srgbClr val="000000"/>
                </a:solidFill>
              </a:rPr>
              <a:pPr/>
              <a:t>69</a:t>
            </a:fld>
            <a:endParaRPr lang="it-IT" altLang="it-IT" sz="120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91603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1D380546-CD9E-464C-9B0A-88A0E7BD41A4}" type="slidenum">
              <a:rPr lang="it-IT" altLang="it-IT" sz="1200">
                <a:solidFill>
                  <a:srgbClr val="000000"/>
                </a:solidFill>
              </a:rPr>
              <a:pPr/>
              <a:t>3</a:t>
            </a:fld>
            <a:endParaRPr lang="it-IT" altLang="it-IT" sz="1200">
              <a:solidFill>
                <a:srgbClr val="000000"/>
              </a:solidFill>
            </a:endParaRPr>
          </a:p>
        </p:txBody>
      </p:sp>
      <p:sp>
        <p:nvSpPr>
          <p:cNvPr id="10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2669029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0552" indent="-284828" eaLnBrk="0" hangingPunct="0">
              <a:defRPr sz="2400">
                <a:solidFill>
                  <a:schemeClr val="tx1"/>
                </a:solidFill>
                <a:latin typeface="Arial" pitchFamily="34" charset="0"/>
                <a:ea typeface="ヒラギノ角ゴ Pro W3"/>
                <a:cs typeface="ヒラギノ角ゴ Pro W3"/>
              </a:defRPr>
            </a:lvl2pPr>
            <a:lvl3pPr marL="1139312" indent="-227863" eaLnBrk="0" hangingPunct="0">
              <a:defRPr sz="2400">
                <a:solidFill>
                  <a:schemeClr val="tx1"/>
                </a:solidFill>
                <a:latin typeface="Arial" pitchFamily="34" charset="0"/>
                <a:ea typeface="ヒラギノ角ゴ Pro W3"/>
                <a:cs typeface="ヒラギノ角ゴ Pro W3"/>
              </a:defRPr>
            </a:lvl3pPr>
            <a:lvl4pPr marL="1595037" indent="-227863" eaLnBrk="0" hangingPunct="0">
              <a:defRPr sz="2400">
                <a:solidFill>
                  <a:schemeClr val="tx1"/>
                </a:solidFill>
                <a:latin typeface="Arial" pitchFamily="34" charset="0"/>
                <a:ea typeface="ヒラギノ角ゴ Pro W3"/>
                <a:cs typeface="ヒラギノ角ゴ Pro W3"/>
              </a:defRPr>
            </a:lvl4pPr>
            <a:lvl5pPr marL="2050760" indent="-227863" eaLnBrk="0" hangingPunct="0">
              <a:defRPr sz="2400">
                <a:solidFill>
                  <a:schemeClr val="tx1"/>
                </a:solidFill>
                <a:latin typeface="Arial" pitchFamily="34" charset="0"/>
                <a:ea typeface="ヒラギノ角ゴ Pro W3"/>
                <a:cs typeface="ヒラギノ角ゴ Pro W3"/>
              </a:defRPr>
            </a:lvl5pPr>
            <a:lvl6pPr marL="2506486"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62210"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17935"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73659" indent="-227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0E9E82A9-8D04-4AAA-AFDF-8D7ED480C6A0}" type="slidenum">
              <a:rPr lang="it-IT" altLang="it-IT" sz="1200">
                <a:solidFill>
                  <a:srgbClr val="000000"/>
                </a:solidFill>
              </a:rPr>
              <a:pPr/>
              <a:t>70</a:t>
            </a:fld>
            <a:endParaRPr lang="it-IT" altLang="it-IT" sz="1200">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146575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solidFill>
                  <a:srgbClr val="000000"/>
                </a:solidFill>
              </a:rPr>
              <a:pPr/>
              <a:t>4</a:t>
            </a:fld>
            <a:endParaRPr lang="it-IT" altLang="it-IT" sz="1200">
              <a:solidFill>
                <a:srgbClr val="000000"/>
              </a:solidFill>
            </a:endParaRPr>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220802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pPr/>
              <a:t>5</a:t>
            </a:fld>
            <a:endParaRPr lang="it-IT" altLang="it-IT" sz="1200"/>
          </a:p>
        </p:txBody>
      </p:sp>
      <p:sp>
        <p:nvSpPr>
          <p:cNvPr id="460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435"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139816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pPr/>
              <a:t>6</a:t>
            </a:fld>
            <a:endParaRPr lang="it-IT" altLang="it-IT" sz="1200"/>
          </a:p>
        </p:txBody>
      </p:sp>
      <p:sp>
        <p:nvSpPr>
          <p:cNvPr id="460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435"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385825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pPr/>
              <a:t>7</a:t>
            </a:fld>
            <a:endParaRPr lang="it-IT" altLang="it-IT" sz="120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169577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pPr/>
              <a:t>8</a:t>
            </a:fld>
            <a:endParaRPr lang="it-IT" altLang="it-IT" sz="120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208808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39830" indent="-284550">
              <a:defRPr sz="2400">
                <a:solidFill>
                  <a:schemeClr val="tx1"/>
                </a:solidFill>
                <a:latin typeface="Arial" pitchFamily="34" charset="0"/>
                <a:ea typeface="ヒラギノ角ゴ Pro W3" charset="-128"/>
              </a:defRPr>
            </a:lvl2pPr>
            <a:lvl3pPr marL="1138199" indent="-227640">
              <a:defRPr sz="2400">
                <a:solidFill>
                  <a:schemeClr val="tx1"/>
                </a:solidFill>
                <a:latin typeface="Arial" pitchFamily="34" charset="0"/>
                <a:ea typeface="ヒラギノ角ゴ Pro W3" charset="-128"/>
              </a:defRPr>
            </a:lvl3pPr>
            <a:lvl4pPr marL="1593479" indent="-227640">
              <a:defRPr sz="2400">
                <a:solidFill>
                  <a:schemeClr val="tx1"/>
                </a:solidFill>
                <a:latin typeface="Arial" pitchFamily="34" charset="0"/>
                <a:ea typeface="ヒラギノ角ゴ Pro W3" charset="-128"/>
              </a:defRPr>
            </a:lvl4pPr>
            <a:lvl5pPr marL="2048759" indent="-227640">
              <a:defRPr sz="2400">
                <a:solidFill>
                  <a:schemeClr val="tx1"/>
                </a:solidFill>
                <a:latin typeface="Arial" pitchFamily="34" charset="0"/>
                <a:ea typeface="ヒラギノ角ゴ Pro W3" charset="-128"/>
              </a:defRPr>
            </a:lvl5pPr>
            <a:lvl6pPr marL="2504039" indent="-227640" eaLnBrk="0" fontAlgn="base" hangingPunct="0">
              <a:spcBef>
                <a:spcPct val="0"/>
              </a:spcBef>
              <a:spcAft>
                <a:spcPct val="0"/>
              </a:spcAft>
              <a:defRPr sz="2400">
                <a:solidFill>
                  <a:schemeClr val="tx1"/>
                </a:solidFill>
                <a:latin typeface="Arial" pitchFamily="34" charset="0"/>
                <a:ea typeface="ヒラギノ角ゴ Pro W3" charset="-128"/>
              </a:defRPr>
            </a:lvl6pPr>
            <a:lvl7pPr marL="2959318" indent="-227640" eaLnBrk="0" fontAlgn="base" hangingPunct="0">
              <a:spcBef>
                <a:spcPct val="0"/>
              </a:spcBef>
              <a:spcAft>
                <a:spcPct val="0"/>
              </a:spcAft>
              <a:defRPr sz="2400">
                <a:solidFill>
                  <a:schemeClr val="tx1"/>
                </a:solidFill>
                <a:latin typeface="Arial" pitchFamily="34" charset="0"/>
                <a:ea typeface="ヒラギノ角ゴ Pro W3" charset="-128"/>
              </a:defRPr>
            </a:lvl7pPr>
            <a:lvl8pPr marL="3414598" indent="-227640" eaLnBrk="0" fontAlgn="base" hangingPunct="0">
              <a:spcBef>
                <a:spcPct val="0"/>
              </a:spcBef>
              <a:spcAft>
                <a:spcPct val="0"/>
              </a:spcAft>
              <a:defRPr sz="2400">
                <a:solidFill>
                  <a:schemeClr val="tx1"/>
                </a:solidFill>
                <a:latin typeface="Arial" pitchFamily="34" charset="0"/>
                <a:ea typeface="ヒラギノ角ゴ Pro W3" charset="-128"/>
              </a:defRPr>
            </a:lvl8pPr>
            <a:lvl9pPr marL="3869878" indent="-22764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solidFill>
                  <a:srgbClr val="000000"/>
                </a:solidFill>
              </a:rPr>
              <a:pPr/>
              <a:t>9</a:t>
            </a:fld>
            <a:endParaRPr lang="it-IT" altLang="it-IT" sz="1200">
              <a:solidFill>
                <a:srgbClr val="000000"/>
              </a:solidFill>
            </a:endParaRPr>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noFill/>
        </p:spPr>
        <p:txBody>
          <a:bodyPr/>
          <a:lstStyle/>
          <a:p>
            <a:pPr eaLnBrk="1" hangingPunct="1"/>
            <a:endParaRPr lang="it-IT" altLang="it-IT" smtClean="0">
              <a:latin typeface="Arial" pitchFamily="34" charset="0"/>
              <a:ea typeface="ヒラギノ角ゴ Pro W3" charset="-128"/>
            </a:endParaRPr>
          </a:p>
        </p:txBody>
      </p:sp>
    </p:spTree>
    <p:extLst>
      <p:ext uri="{BB962C8B-B14F-4D97-AF65-F5344CB8AC3E}">
        <p14:creationId xmlns:p14="http://schemas.microsoft.com/office/powerpoint/2010/main" val="234378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889000" y="2286000"/>
            <a:ext cx="6845300" cy="1143000"/>
          </a:xfrm>
        </p:spPr>
        <p:txBody>
          <a:bodyPr anchor="ctr"/>
          <a:lstStyle>
            <a:lvl1pPr algn="l">
              <a:defRPr/>
            </a:lvl1pPr>
          </a:lstStyle>
          <a:p>
            <a:pPr lvl="0"/>
            <a:r>
              <a:rPr lang="it-IT" noProof="0" dirty="0" smtClean="0"/>
              <a:t>Fare clic per modificare stile</a:t>
            </a:r>
          </a:p>
        </p:txBody>
      </p:sp>
      <p:sp>
        <p:nvSpPr>
          <p:cNvPr id="37891" name="Rectangle 3"/>
          <p:cNvSpPr>
            <a:spLocks noGrp="1" noChangeArrowheads="1"/>
          </p:cNvSpPr>
          <p:nvPr>
            <p:ph type="subTitle" idx="1"/>
          </p:nvPr>
        </p:nvSpPr>
        <p:spPr>
          <a:xfrm>
            <a:off x="889000" y="3886200"/>
            <a:ext cx="6845300" cy="1752600"/>
          </a:xfrm>
        </p:spPr>
        <p:txBody>
          <a:bodyPr/>
          <a:lstStyle>
            <a:lvl1pPr marL="0" indent="0" algn="l">
              <a:buFontTx/>
              <a:buNone/>
              <a:defRPr/>
            </a:lvl1pPr>
          </a:lstStyle>
          <a:p>
            <a:pPr lvl="0"/>
            <a:r>
              <a:rPr lang="it-IT" noProof="0" dirty="0" smtClean="0"/>
              <a:t>Fare clic per modificare lo stile del sottotitolo dello schema</a:t>
            </a:r>
          </a:p>
        </p:txBody>
      </p:sp>
      <p:sp>
        <p:nvSpPr>
          <p:cNvPr id="4" name="Rectangle 4"/>
          <p:cNvSpPr>
            <a:spLocks noGrp="1" noChangeArrowheads="1"/>
          </p:cNvSpPr>
          <p:nvPr>
            <p:ph type="dt" sz="half" idx="10"/>
          </p:nvPr>
        </p:nvSpPr>
        <p:spPr>
          <a:extLst>
            <a:ext uri="{FAA26D3D-D897-4be2-8F04-BA451C77F1D7}">
              <ma14:placeholderFlag xmlns="" xmlns:ma14="http://schemas.microsoft.com/office/mac/drawingml/2011/main" val="1"/>
            </a:ext>
          </a:extLst>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extLst>
            <a:ext uri="{FAA26D3D-D897-4be2-8F04-BA451C77F1D7}">
              <ma14:placeholderFlag xmlns="" xmlns:ma14="http://schemas.microsoft.com/office/mac/drawingml/2011/main" val="1"/>
            </a:ext>
          </a:extLst>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xfrm>
            <a:off x="6553200" y="6248400"/>
            <a:ext cx="1905000" cy="457200"/>
          </a:xfrm>
          <a:extLst>
            <a:ext uri="{FAA26D3D-D897-4be2-8F04-BA451C77F1D7}">
              <ma14:placeholderFlag xmlns="" xmlns:ma14="http://schemas.microsoft.com/office/mac/drawingml/2011/main" val="1"/>
            </a:ext>
          </a:extLst>
        </p:spPr>
        <p:txBody>
          <a:bodyPr/>
          <a:lstStyle>
            <a:lvl1pPr>
              <a:defRPr/>
            </a:lvl1pPr>
          </a:lstStyle>
          <a:p>
            <a:fld id="{F763F06A-6252-4108-A360-999F9D129DD5}"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38524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1014412"/>
          </a:xfrm>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9B39A27-9302-478F-BB96-21FB6345D404}"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72913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1001712"/>
          </a:xfrm>
        </p:spPr>
        <p:txBody>
          <a:bodyPr/>
          <a:lstStyle/>
          <a:p>
            <a:r>
              <a:rPr lang="it-IT" dirty="0" smtClean="0"/>
              <a:t>Fare clic per modificare stile</a:t>
            </a:r>
            <a:endParaRPr lang="it-IT" dirty="0"/>
          </a:p>
        </p:txBody>
      </p:sp>
      <p:sp>
        <p:nvSpPr>
          <p:cNvPr id="3" name="Segnaposto contenuto 2"/>
          <p:cNvSpPr>
            <a:spLocks noGrp="1"/>
          </p:cNvSpPr>
          <p:nvPr>
            <p:ph sz="half" idx="1"/>
          </p:nvPr>
        </p:nvSpPr>
        <p:spPr>
          <a:xfrm>
            <a:off x="889000" y="1498600"/>
            <a:ext cx="3536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578350" y="1498600"/>
            <a:ext cx="3536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C2F1BA-4392-4559-A775-BF6E293B6DC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66252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5C7F456-B229-4643-A2EE-07D38721F010}"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676189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11067BE-CA6C-491B-AA8B-7BC2E93FB296}"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884248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92175" y="1069975"/>
            <a:ext cx="3008313" cy="1162050"/>
          </a:xfrm>
        </p:spPr>
        <p:txBody>
          <a:bodyPr anchor="b"/>
          <a:lstStyle>
            <a:lvl1pPr algn="l">
              <a:defRPr sz="2000" b="1"/>
            </a:lvl1pPr>
          </a:lstStyle>
          <a:p>
            <a:r>
              <a:rPr lang="it-IT" dirty="0" smtClean="0"/>
              <a:t>Fare clic per modificare stile</a:t>
            </a:r>
            <a:endParaRPr lang="it-IT" dirty="0"/>
          </a:p>
        </p:txBody>
      </p:sp>
      <p:sp>
        <p:nvSpPr>
          <p:cNvPr id="3" name="Segnaposto contenuto 2"/>
          <p:cNvSpPr>
            <a:spLocks noGrp="1"/>
          </p:cNvSpPr>
          <p:nvPr>
            <p:ph idx="1"/>
          </p:nvPr>
        </p:nvSpPr>
        <p:spPr>
          <a:xfrm>
            <a:off x="4010025" y="273050"/>
            <a:ext cx="35337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892175" y="2232026"/>
            <a:ext cx="3008313" cy="3894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075FDF-8F8F-4894-94D0-9BB45BE183EE}"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4039982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7D4F22B-A627-499B-A39B-E795836979F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502998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634181" y="6365528"/>
            <a:ext cx="4028604" cy="365125"/>
          </a:xfrm>
        </p:spPr>
        <p:txBody>
          <a:bodyPr/>
          <a:lstStyle/>
          <a:p>
            <a:r>
              <a:rPr lang="it-IT" smtClean="0">
                <a:solidFill>
                  <a:srgbClr val="000000"/>
                </a:solidFill>
              </a:rPr>
              <a:t>Titolo Evento Finanza Locale</a:t>
            </a:r>
            <a:endParaRPr lang="it-IT" dirty="0">
              <a:solidFill>
                <a:srgbClr val="000000"/>
              </a:solidFill>
            </a:endParaRPr>
          </a:p>
        </p:txBody>
      </p:sp>
      <p:sp>
        <p:nvSpPr>
          <p:cNvPr id="5" name="Segnaposto numero diapositiva 4"/>
          <p:cNvSpPr>
            <a:spLocks noGrp="1"/>
          </p:cNvSpPr>
          <p:nvPr>
            <p:ph type="sldNum" sz="quarter" idx="12"/>
          </p:nvPr>
        </p:nvSpPr>
        <p:spPr/>
        <p:txBody>
          <a:bodyPr/>
          <a:lstStyle/>
          <a:p>
            <a:fld id="{C121BA9E-CF39-5A4C-A796-CE277B4E7A22}" type="slidenum">
              <a:rPr lang="it-IT" smtClean="0">
                <a:solidFill>
                  <a:srgbClr val="000000"/>
                </a:solidFill>
              </a:rPr>
              <a:pPr/>
              <a:t>‹N›</a:t>
            </a:fld>
            <a:endParaRPr lang="it-IT" dirty="0">
              <a:solidFill>
                <a:srgbClr val="000000"/>
              </a:solidFill>
            </a:endParaRPr>
          </a:p>
        </p:txBody>
      </p:sp>
      <p:sp>
        <p:nvSpPr>
          <p:cNvPr id="6" name="Segnaposto titolo 1"/>
          <p:cNvSpPr>
            <a:spLocks noGrp="1"/>
          </p:cNvSpPr>
          <p:nvPr>
            <p:ph type="title" hasCustomPrompt="1"/>
          </p:nvPr>
        </p:nvSpPr>
        <p:spPr>
          <a:xfrm>
            <a:off x="1559624" y="2182951"/>
            <a:ext cx="5544784" cy="1034104"/>
          </a:xfrm>
          <a:prstGeom prst="rect">
            <a:avLst/>
          </a:prstGeom>
        </p:spPr>
        <p:txBody>
          <a:bodyPr vert="horz" lIns="91440" tIns="45720" rIns="91440" bIns="45720" rtlCol="0" anchor="t">
            <a:normAutofit/>
          </a:bodyPr>
          <a:lstStyle/>
          <a:p>
            <a:r>
              <a:rPr lang="it-IT" dirty="0" smtClean="0"/>
              <a:t>Titolo apertura</a:t>
            </a:r>
            <a:br>
              <a:rPr lang="it-IT" dirty="0" smtClean="0"/>
            </a:br>
            <a:r>
              <a:rPr lang="it-IT" dirty="0" smtClean="0"/>
              <a:t>argomento</a:t>
            </a:r>
            <a:endParaRPr lang="it-IT" dirty="0"/>
          </a:p>
        </p:txBody>
      </p:sp>
      <p:sp>
        <p:nvSpPr>
          <p:cNvPr id="7" name="Segnaposto testo 2"/>
          <p:cNvSpPr>
            <a:spLocks noGrp="1"/>
          </p:cNvSpPr>
          <p:nvPr>
            <p:ph idx="1" hasCustomPrompt="1"/>
          </p:nvPr>
        </p:nvSpPr>
        <p:spPr>
          <a:xfrm>
            <a:off x="1559623" y="3378231"/>
            <a:ext cx="5544785" cy="1160460"/>
          </a:xfrm>
          <a:prstGeom prst="rect">
            <a:avLst/>
          </a:prstGeom>
        </p:spPr>
        <p:txBody>
          <a:bodyPr vert="horz" lIns="91440" tIns="45720" rIns="91440" bIns="45720" rtlCol="0">
            <a:normAutofit/>
          </a:bodyPr>
          <a:lstStyle>
            <a:lvl1pPr>
              <a:defRPr sz="1875">
                <a:latin typeface="Arial"/>
                <a:cs typeface="Arial"/>
              </a:defRPr>
            </a:lvl1pPr>
          </a:lstStyle>
          <a:p>
            <a:pPr lvl="0"/>
            <a:r>
              <a:rPr lang="it-IT" dirty="0" smtClean="0"/>
              <a:t>Sottotitolo apertura</a:t>
            </a:r>
          </a:p>
          <a:p>
            <a:pPr lvl="0"/>
            <a:r>
              <a:rPr lang="it-IT" dirty="0" smtClean="0"/>
              <a:t>argomento</a:t>
            </a:r>
            <a:endParaRPr lang="it-IT" dirty="0"/>
          </a:p>
        </p:txBody>
      </p:sp>
    </p:spTree>
    <p:extLst>
      <p:ext uri="{BB962C8B-B14F-4D97-AF65-F5344CB8AC3E}">
        <p14:creationId xmlns:p14="http://schemas.microsoft.com/office/powerpoint/2010/main" val="2368224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889000" y="2286000"/>
            <a:ext cx="6845300" cy="1143000"/>
          </a:xfrm>
        </p:spPr>
        <p:txBody>
          <a:bodyPr anchor="ctr"/>
          <a:lstStyle>
            <a:lvl1pPr algn="l">
              <a:defRPr/>
            </a:lvl1pPr>
          </a:lstStyle>
          <a:p>
            <a:pPr lvl="0"/>
            <a:r>
              <a:rPr lang="it-IT" noProof="0" dirty="0" smtClean="0"/>
              <a:t>Fare clic per modificare stile</a:t>
            </a:r>
          </a:p>
        </p:txBody>
      </p:sp>
      <p:sp>
        <p:nvSpPr>
          <p:cNvPr id="37891" name="Rectangle 3"/>
          <p:cNvSpPr>
            <a:spLocks noGrp="1" noChangeArrowheads="1"/>
          </p:cNvSpPr>
          <p:nvPr>
            <p:ph type="subTitle" idx="1"/>
          </p:nvPr>
        </p:nvSpPr>
        <p:spPr>
          <a:xfrm>
            <a:off x="889000" y="3886200"/>
            <a:ext cx="6845300" cy="1752600"/>
          </a:xfrm>
        </p:spPr>
        <p:txBody>
          <a:bodyPr/>
          <a:lstStyle>
            <a:lvl1pPr marL="0" indent="0" algn="l">
              <a:buFontTx/>
              <a:buNone/>
              <a:defRPr/>
            </a:lvl1pPr>
          </a:lstStyle>
          <a:p>
            <a:pPr lvl="0"/>
            <a:r>
              <a:rPr lang="it-IT" noProof="0" dirty="0" smtClean="0"/>
              <a:t>Fare clic per modificare lo stile del sottotitolo dello schema</a:t>
            </a:r>
          </a:p>
        </p:txBody>
      </p:sp>
      <p:sp>
        <p:nvSpPr>
          <p:cNvPr id="4" name="Rectangle 4"/>
          <p:cNvSpPr>
            <a:spLocks noGrp="1" noChangeArrowheads="1"/>
          </p:cNvSpPr>
          <p:nvPr>
            <p:ph type="dt" sz="half" idx="10"/>
          </p:nvPr>
        </p:nvSpPr>
        <p:spPr>
          <a:extLst>
            <a:ext uri="{FAA26D3D-D897-4be2-8F04-BA451C77F1D7}">
              <ma14:placeholderFlag xmlns:ma14="http://schemas.microsoft.com/office/mac/drawingml/2011/main" xmlns="" val="1"/>
            </a:ext>
          </a:extLst>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extLst>
            <a:ext uri="{FAA26D3D-D897-4be2-8F04-BA451C77F1D7}">
              <ma14:placeholderFlag xmlns:ma14="http://schemas.microsoft.com/office/mac/drawingml/2011/main" xmlns="" val="1"/>
            </a:ext>
          </a:extLst>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xfrm>
            <a:off x="6553200" y="6248400"/>
            <a:ext cx="1905000" cy="457200"/>
          </a:xfrm>
          <a:extLst>
            <a:ext uri="{FAA26D3D-D897-4be2-8F04-BA451C77F1D7}">
              <ma14:placeholderFlag xmlns:ma14="http://schemas.microsoft.com/office/mac/drawingml/2011/main" xmlns="" val="1"/>
            </a:ext>
          </a:extLst>
        </p:spPr>
        <p:txBody>
          <a:bodyPr/>
          <a:lstStyle>
            <a:lvl1pPr>
              <a:defRPr/>
            </a:lvl1pPr>
          </a:lstStyle>
          <a:p>
            <a:fld id="{F763F06A-6252-4108-A360-999F9D129DD5}"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892375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1014412"/>
          </a:xfrm>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9B39A27-9302-478F-BB96-21FB6345D404}"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674371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1001712"/>
          </a:xfrm>
        </p:spPr>
        <p:txBody>
          <a:bodyPr/>
          <a:lstStyle/>
          <a:p>
            <a:r>
              <a:rPr lang="it-IT" dirty="0" smtClean="0"/>
              <a:t>Fare clic per modificare stile</a:t>
            </a:r>
            <a:endParaRPr lang="it-IT" dirty="0"/>
          </a:p>
        </p:txBody>
      </p:sp>
      <p:sp>
        <p:nvSpPr>
          <p:cNvPr id="3" name="Segnaposto contenuto 2"/>
          <p:cNvSpPr>
            <a:spLocks noGrp="1"/>
          </p:cNvSpPr>
          <p:nvPr>
            <p:ph sz="half" idx="1"/>
          </p:nvPr>
        </p:nvSpPr>
        <p:spPr>
          <a:xfrm>
            <a:off x="889000" y="1498600"/>
            <a:ext cx="3536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578350" y="1498600"/>
            <a:ext cx="3536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C2F1BA-4392-4559-A775-BF6E293B6DC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46939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1014412"/>
          </a:xfrm>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9B39A27-9302-478F-BB96-21FB6345D404}"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892048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5C7F456-B229-4643-A2EE-07D38721F010}"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521808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11067BE-CA6C-491B-AA8B-7BC2E93FB296}"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428115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92175" y="1069975"/>
            <a:ext cx="3008313" cy="1162050"/>
          </a:xfrm>
        </p:spPr>
        <p:txBody>
          <a:bodyPr anchor="b"/>
          <a:lstStyle>
            <a:lvl1pPr algn="l">
              <a:defRPr sz="2000" b="1"/>
            </a:lvl1pPr>
          </a:lstStyle>
          <a:p>
            <a:r>
              <a:rPr lang="it-IT" dirty="0" smtClean="0"/>
              <a:t>Fare clic per modificare stile</a:t>
            </a:r>
            <a:endParaRPr lang="it-IT" dirty="0"/>
          </a:p>
        </p:txBody>
      </p:sp>
      <p:sp>
        <p:nvSpPr>
          <p:cNvPr id="3" name="Segnaposto contenuto 2"/>
          <p:cNvSpPr>
            <a:spLocks noGrp="1"/>
          </p:cNvSpPr>
          <p:nvPr>
            <p:ph idx="1"/>
          </p:nvPr>
        </p:nvSpPr>
        <p:spPr>
          <a:xfrm>
            <a:off x="4010025" y="273050"/>
            <a:ext cx="35337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892175" y="2232026"/>
            <a:ext cx="3008313" cy="3894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075FDF-8F8F-4894-94D0-9BB45BE183EE}"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869469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7D4F22B-A627-499B-A39B-E795836979F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457854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634181" y="6365528"/>
            <a:ext cx="4028604" cy="365125"/>
          </a:xfrm>
        </p:spPr>
        <p:txBody>
          <a:bodyPr/>
          <a:lstStyle/>
          <a:p>
            <a:r>
              <a:rPr lang="it-IT" smtClean="0">
                <a:solidFill>
                  <a:srgbClr val="000000"/>
                </a:solidFill>
              </a:rPr>
              <a:t>Titolo Evento Finanza Locale</a:t>
            </a:r>
            <a:endParaRPr lang="it-IT" dirty="0">
              <a:solidFill>
                <a:srgbClr val="000000"/>
              </a:solidFill>
            </a:endParaRPr>
          </a:p>
        </p:txBody>
      </p:sp>
      <p:sp>
        <p:nvSpPr>
          <p:cNvPr id="5" name="Segnaposto numero diapositiva 4"/>
          <p:cNvSpPr>
            <a:spLocks noGrp="1"/>
          </p:cNvSpPr>
          <p:nvPr>
            <p:ph type="sldNum" sz="quarter" idx="12"/>
          </p:nvPr>
        </p:nvSpPr>
        <p:spPr/>
        <p:txBody>
          <a:bodyPr/>
          <a:lstStyle/>
          <a:p>
            <a:fld id="{C121BA9E-CF39-5A4C-A796-CE277B4E7A22}" type="slidenum">
              <a:rPr lang="it-IT" smtClean="0">
                <a:solidFill>
                  <a:srgbClr val="000000"/>
                </a:solidFill>
              </a:rPr>
              <a:pPr/>
              <a:t>‹N›</a:t>
            </a:fld>
            <a:endParaRPr lang="it-IT" dirty="0">
              <a:solidFill>
                <a:srgbClr val="000000"/>
              </a:solidFill>
            </a:endParaRPr>
          </a:p>
        </p:txBody>
      </p:sp>
      <p:sp>
        <p:nvSpPr>
          <p:cNvPr id="6" name="Segnaposto titolo 1"/>
          <p:cNvSpPr>
            <a:spLocks noGrp="1"/>
          </p:cNvSpPr>
          <p:nvPr>
            <p:ph type="title" hasCustomPrompt="1"/>
          </p:nvPr>
        </p:nvSpPr>
        <p:spPr>
          <a:xfrm>
            <a:off x="1559624" y="2182951"/>
            <a:ext cx="5544784" cy="1034104"/>
          </a:xfrm>
          <a:prstGeom prst="rect">
            <a:avLst/>
          </a:prstGeom>
        </p:spPr>
        <p:txBody>
          <a:bodyPr vert="horz" lIns="91440" tIns="45720" rIns="91440" bIns="45720" rtlCol="0" anchor="t">
            <a:normAutofit/>
          </a:bodyPr>
          <a:lstStyle/>
          <a:p>
            <a:r>
              <a:rPr lang="it-IT" dirty="0" smtClean="0"/>
              <a:t>Titolo apertura</a:t>
            </a:r>
            <a:br>
              <a:rPr lang="it-IT" dirty="0" smtClean="0"/>
            </a:br>
            <a:r>
              <a:rPr lang="it-IT" dirty="0" smtClean="0"/>
              <a:t>argomento</a:t>
            </a:r>
            <a:endParaRPr lang="it-IT" dirty="0"/>
          </a:p>
        </p:txBody>
      </p:sp>
      <p:sp>
        <p:nvSpPr>
          <p:cNvPr id="7" name="Segnaposto testo 2"/>
          <p:cNvSpPr>
            <a:spLocks noGrp="1"/>
          </p:cNvSpPr>
          <p:nvPr>
            <p:ph idx="1" hasCustomPrompt="1"/>
          </p:nvPr>
        </p:nvSpPr>
        <p:spPr>
          <a:xfrm>
            <a:off x="1559623" y="3378231"/>
            <a:ext cx="5544785" cy="1160460"/>
          </a:xfrm>
          <a:prstGeom prst="rect">
            <a:avLst/>
          </a:prstGeom>
        </p:spPr>
        <p:txBody>
          <a:bodyPr vert="horz" lIns="91440" tIns="45720" rIns="91440" bIns="45720" rtlCol="0">
            <a:normAutofit/>
          </a:bodyPr>
          <a:lstStyle>
            <a:lvl1pPr>
              <a:defRPr sz="1875">
                <a:latin typeface="Arial"/>
                <a:cs typeface="Arial"/>
              </a:defRPr>
            </a:lvl1pPr>
          </a:lstStyle>
          <a:p>
            <a:pPr lvl="0"/>
            <a:r>
              <a:rPr lang="it-IT" dirty="0" smtClean="0"/>
              <a:t>Sottotitolo apertura</a:t>
            </a:r>
          </a:p>
          <a:p>
            <a:pPr lvl="0"/>
            <a:r>
              <a:rPr lang="it-IT" dirty="0" smtClean="0"/>
              <a:t>argomento</a:t>
            </a:r>
            <a:endParaRPr lang="it-IT" dirty="0"/>
          </a:p>
        </p:txBody>
      </p:sp>
    </p:spTree>
    <p:extLst>
      <p:ext uri="{BB962C8B-B14F-4D97-AF65-F5344CB8AC3E}">
        <p14:creationId xmlns:p14="http://schemas.microsoft.com/office/powerpoint/2010/main" val="305112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889000" y="2286000"/>
            <a:ext cx="6845300" cy="1143000"/>
          </a:xfrm>
        </p:spPr>
        <p:txBody>
          <a:bodyPr anchor="ctr"/>
          <a:lstStyle>
            <a:lvl1pPr algn="l">
              <a:defRPr/>
            </a:lvl1pPr>
          </a:lstStyle>
          <a:p>
            <a:pPr lvl="0"/>
            <a:r>
              <a:rPr lang="it-IT" noProof="0" dirty="0" smtClean="0"/>
              <a:t>Fare clic per modificare stile</a:t>
            </a:r>
          </a:p>
        </p:txBody>
      </p:sp>
      <p:sp>
        <p:nvSpPr>
          <p:cNvPr id="37891" name="Rectangle 3"/>
          <p:cNvSpPr>
            <a:spLocks noGrp="1" noChangeArrowheads="1"/>
          </p:cNvSpPr>
          <p:nvPr>
            <p:ph type="subTitle" idx="1"/>
          </p:nvPr>
        </p:nvSpPr>
        <p:spPr>
          <a:xfrm>
            <a:off x="889000" y="3886200"/>
            <a:ext cx="6845300" cy="1752600"/>
          </a:xfrm>
        </p:spPr>
        <p:txBody>
          <a:bodyPr/>
          <a:lstStyle>
            <a:lvl1pPr marL="0" indent="0" algn="l">
              <a:buFontTx/>
              <a:buNone/>
              <a:defRPr/>
            </a:lvl1pPr>
          </a:lstStyle>
          <a:p>
            <a:pPr lvl="0"/>
            <a:r>
              <a:rPr lang="it-IT" noProof="0" dirty="0" smtClean="0"/>
              <a:t>Fare clic per modificare lo stile del sottotitolo dello schema</a:t>
            </a:r>
          </a:p>
        </p:txBody>
      </p:sp>
      <p:sp>
        <p:nvSpPr>
          <p:cNvPr id="4" name="Rectangle 4"/>
          <p:cNvSpPr>
            <a:spLocks noGrp="1" noChangeArrowheads="1"/>
          </p:cNvSpPr>
          <p:nvPr>
            <p:ph type="dt" sz="half" idx="10"/>
          </p:nvPr>
        </p:nvSpPr>
        <p:spPr>
          <a:extLst>
            <a:ext uri="{FAA26D3D-D897-4be2-8F04-BA451C77F1D7}">
              <ma14:placeholderFlag xmlns:ma14="http://schemas.microsoft.com/office/mac/drawingml/2011/main" xmlns="" val="1"/>
            </a:ext>
          </a:extLst>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extLst>
            <a:ext uri="{FAA26D3D-D897-4be2-8F04-BA451C77F1D7}">
              <ma14:placeholderFlag xmlns:ma14="http://schemas.microsoft.com/office/mac/drawingml/2011/main" xmlns="" val="1"/>
            </a:ext>
          </a:extLst>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xfrm>
            <a:off x="6553200" y="6248400"/>
            <a:ext cx="1905000" cy="457200"/>
          </a:xfrm>
          <a:extLst>
            <a:ext uri="{FAA26D3D-D897-4be2-8F04-BA451C77F1D7}">
              <ma14:placeholderFlag xmlns:ma14="http://schemas.microsoft.com/office/mac/drawingml/2011/main" xmlns="" val="1"/>
            </a:ext>
          </a:extLst>
        </p:spPr>
        <p:txBody>
          <a:bodyPr/>
          <a:lstStyle>
            <a:lvl1pPr>
              <a:defRPr/>
            </a:lvl1pPr>
          </a:lstStyle>
          <a:p>
            <a:fld id="{F763F06A-6252-4108-A360-999F9D129DD5}"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840890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1014412"/>
          </a:xfrm>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9B39A27-9302-478F-BB96-21FB6345D404}"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779702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1001712"/>
          </a:xfrm>
        </p:spPr>
        <p:txBody>
          <a:bodyPr/>
          <a:lstStyle/>
          <a:p>
            <a:r>
              <a:rPr lang="it-IT" dirty="0" smtClean="0"/>
              <a:t>Fare clic per modificare stile</a:t>
            </a:r>
            <a:endParaRPr lang="it-IT" dirty="0"/>
          </a:p>
        </p:txBody>
      </p:sp>
      <p:sp>
        <p:nvSpPr>
          <p:cNvPr id="3" name="Segnaposto contenuto 2"/>
          <p:cNvSpPr>
            <a:spLocks noGrp="1"/>
          </p:cNvSpPr>
          <p:nvPr>
            <p:ph sz="half" idx="1"/>
          </p:nvPr>
        </p:nvSpPr>
        <p:spPr>
          <a:xfrm>
            <a:off x="889000" y="1498600"/>
            <a:ext cx="3536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578350" y="1498600"/>
            <a:ext cx="3536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C2F1BA-4392-4559-A775-BF6E293B6DC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319432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5C7F456-B229-4643-A2EE-07D38721F010}"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4203190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11067BE-CA6C-491B-AA8B-7BC2E93FB296}"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80855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1001712"/>
          </a:xfrm>
        </p:spPr>
        <p:txBody>
          <a:bodyPr/>
          <a:lstStyle/>
          <a:p>
            <a:r>
              <a:rPr lang="it-IT" dirty="0" smtClean="0"/>
              <a:t>Fare clic per modificare stile</a:t>
            </a:r>
            <a:endParaRPr lang="it-IT" dirty="0"/>
          </a:p>
        </p:txBody>
      </p:sp>
      <p:sp>
        <p:nvSpPr>
          <p:cNvPr id="3" name="Segnaposto contenuto 2"/>
          <p:cNvSpPr>
            <a:spLocks noGrp="1"/>
          </p:cNvSpPr>
          <p:nvPr>
            <p:ph sz="half" idx="1"/>
          </p:nvPr>
        </p:nvSpPr>
        <p:spPr>
          <a:xfrm>
            <a:off x="889000" y="1498600"/>
            <a:ext cx="3536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578350" y="1498600"/>
            <a:ext cx="3536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C2F1BA-4392-4559-A775-BF6E293B6DC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626536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92175" y="1069975"/>
            <a:ext cx="3008313" cy="1162050"/>
          </a:xfrm>
        </p:spPr>
        <p:txBody>
          <a:bodyPr anchor="b"/>
          <a:lstStyle>
            <a:lvl1pPr algn="l">
              <a:defRPr sz="2000" b="1"/>
            </a:lvl1pPr>
          </a:lstStyle>
          <a:p>
            <a:r>
              <a:rPr lang="it-IT" dirty="0" smtClean="0"/>
              <a:t>Fare clic per modificare stile</a:t>
            </a:r>
            <a:endParaRPr lang="it-IT" dirty="0"/>
          </a:p>
        </p:txBody>
      </p:sp>
      <p:sp>
        <p:nvSpPr>
          <p:cNvPr id="3" name="Segnaposto contenuto 2"/>
          <p:cNvSpPr>
            <a:spLocks noGrp="1"/>
          </p:cNvSpPr>
          <p:nvPr>
            <p:ph idx="1"/>
          </p:nvPr>
        </p:nvSpPr>
        <p:spPr>
          <a:xfrm>
            <a:off x="4010025" y="273050"/>
            <a:ext cx="35337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892175" y="2232026"/>
            <a:ext cx="3008313" cy="3894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075FDF-8F8F-4894-94D0-9BB45BE183EE}"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638869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7D4F22B-A627-499B-A39B-E795836979F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818031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634181" y="6365528"/>
            <a:ext cx="4028604" cy="365125"/>
          </a:xfrm>
        </p:spPr>
        <p:txBody>
          <a:bodyPr/>
          <a:lstStyle/>
          <a:p>
            <a:r>
              <a:rPr lang="it-IT" smtClean="0">
                <a:solidFill>
                  <a:srgbClr val="000000"/>
                </a:solidFill>
              </a:rPr>
              <a:t>Titolo Evento Finanza Locale</a:t>
            </a:r>
            <a:endParaRPr lang="it-IT" dirty="0">
              <a:solidFill>
                <a:srgbClr val="000000"/>
              </a:solidFill>
            </a:endParaRPr>
          </a:p>
        </p:txBody>
      </p:sp>
      <p:sp>
        <p:nvSpPr>
          <p:cNvPr id="5" name="Segnaposto numero diapositiva 4"/>
          <p:cNvSpPr>
            <a:spLocks noGrp="1"/>
          </p:cNvSpPr>
          <p:nvPr>
            <p:ph type="sldNum" sz="quarter" idx="12"/>
          </p:nvPr>
        </p:nvSpPr>
        <p:spPr/>
        <p:txBody>
          <a:bodyPr/>
          <a:lstStyle/>
          <a:p>
            <a:fld id="{C121BA9E-CF39-5A4C-A796-CE277B4E7A22}" type="slidenum">
              <a:rPr lang="it-IT" smtClean="0">
                <a:solidFill>
                  <a:srgbClr val="000000"/>
                </a:solidFill>
              </a:rPr>
              <a:pPr/>
              <a:t>‹N›</a:t>
            </a:fld>
            <a:endParaRPr lang="it-IT" dirty="0">
              <a:solidFill>
                <a:srgbClr val="000000"/>
              </a:solidFill>
            </a:endParaRPr>
          </a:p>
        </p:txBody>
      </p:sp>
      <p:sp>
        <p:nvSpPr>
          <p:cNvPr id="6" name="Segnaposto titolo 1"/>
          <p:cNvSpPr>
            <a:spLocks noGrp="1"/>
          </p:cNvSpPr>
          <p:nvPr>
            <p:ph type="title" hasCustomPrompt="1"/>
          </p:nvPr>
        </p:nvSpPr>
        <p:spPr>
          <a:xfrm>
            <a:off x="1559624" y="2182951"/>
            <a:ext cx="5544784" cy="1034104"/>
          </a:xfrm>
          <a:prstGeom prst="rect">
            <a:avLst/>
          </a:prstGeom>
        </p:spPr>
        <p:txBody>
          <a:bodyPr vert="horz" lIns="91440" tIns="45720" rIns="91440" bIns="45720" rtlCol="0" anchor="t">
            <a:normAutofit/>
          </a:bodyPr>
          <a:lstStyle/>
          <a:p>
            <a:r>
              <a:rPr lang="it-IT" dirty="0" smtClean="0"/>
              <a:t>Titolo apertura</a:t>
            </a:r>
            <a:br>
              <a:rPr lang="it-IT" dirty="0" smtClean="0"/>
            </a:br>
            <a:r>
              <a:rPr lang="it-IT" dirty="0" smtClean="0"/>
              <a:t>argomento</a:t>
            </a:r>
            <a:endParaRPr lang="it-IT" dirty="0"/>
          </a:p>
        </p:txBody>
      </p:sp>
      <p:sp>
        <p:nvSpPr>
          <p:cNvPr id="7" name="Segnaposto testo 2"/>
          <p:cNvSpPr>
            <a:spLocks noGrp="1"/>
          </p:cNvSpPr>
          <p:nvPr>
            <p:ph idx="1" hasCustomPrompt="1"/>
          </p:nvPr>
        </p:nvSpPr>
        <p:spPr>
          <a:xfrm>
            <a:off x="1559623" y="3378231"/>
            <a:ext cx="5544785" cy="1160460"/>
          </a:xfrm>
          <a:prstGeom prst="rect">
            <a:avLst/>
          </a:prstGeom>
        </p:spPr>
        <p:txBody>
          <a:bodyPr vert="horz" lIns="91440" tIns="45720" rIns="91440" bIns="45720" rtlCol="0">
            <a:normAutofit/>
          </a:bodyPr>
          <a:lstStyle>
            <a:lvl1pPr>
              <a:defRPr sz="1875">
                <a:latin typeface="Arial"/>
                <a:cs typeface="Arial"/>
              </a:defRPr>
            </a:lvl1pPr>
          </a:lstStyle>
          <a:p>
            <a:pPr lvl="0"/>
            <a:r>
              <a:rPr lang="it-IT" dirty="0" smtClean="0"/>
              <a:t>Sottotitolo apertura</a:t>
            </a:r>
          </a:p>
          <a:p>
            <a:pPr lvl="0"/>
            <a:r>
              <a:rPr lang="it-IT" dirty="0" smtClean="0"/>
              <a:t>argomento</a:t>
            </a:r>
            <a:endParaRPr lang="it-IT" dirty="0"/>
          </a:p>
        </p:txBody>
      </p:sp>
    </p:spTree>
    <p:extLst>
      <p:ext uri="{BB962C8B-B14F-4D97-AF65-F5344CB8AC3E}">
        <p14:creationId xmlns:p14="http://schemas.microsoft.com/office/powerpoint/2010/main" val="1244459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889000" y="2286000"/>
            <a:ext cx="6845300" cy="1143000"/>
          </a:xfrm>
        </p:spPr>
        <p:txBody>
          <a:bodyPr anchor="ctr"/>
          <a:lstStyle>
            <a:lvl1pPr algn="l">
              <a:defRPr/>
            </a:lvl1pPr>
          </a:lstStyle>
          <a:p>
            <a:pPr lvl="0"/>
            <a:r>
              <a:rPr lang="it-IT" noProof="0" dirty="0" smtClean="0"/>
              <a:t>Fare clic per modificare stile</a:t>
            </a:r>
          </a:p>
        </p:txBody>
      </p:sp>
      <p:sp>
        <p:nvSpPr>
          <p:cNvPr id="37891" name="Rectangle 3"/>
          <p:cNvSpPr>
            <a:spLocks noGrp="1" noChangeArrowheads="1"/>
          </p:cNvSpPr>
          <p:nvPr>
            <p:ph type="subTitle" idx="1"/>
          </p:nvPr>
        </p:nvSpPr>
        <p:spPr>
          <a:xfrm>
            <a:off x="889000" y="3886200"/>
            <a:ext cx="6845300" cy="1752600"/>
          </a:xfrm>
        </p:spPr>
        <p:txBody>
          <a:bodyPr/>
          <a:lstStyle>
            <a:lvl1pPr marL="0" indent="0" algn="l">
              <a:buFontTx/>
              <a:buNone/>
              <a:defRPr/>
            </a:lvl1pPr>
          </a:lstStyle>
          <a:p>
            <a:pPr lvl="0"/>
            <a:r>
              <a:rPr lang="it-IT" noProof="0" dirty="0" smtClean="0"/>
              <a:t>Fare clic per modificare lo stile del sottotitolo dello schema</a:t>
            </a:r>
          </a:p>
        </p:txBody>
      </p:sp>
      <p:sp>
        <p:nvSpPr>
          <p:cNvPr id="4" name="Rectangle 4"/>
          <p:cNvSpPr>
            <a:spLocks noGrp="1" noChangeArrowheads="1"/>
          </p:cNvSpPr>
          <p:nvPr>
            <p:ph type="dt" sz="half" idx="10"/>
          </p:nvPr>
        </p:nvSpPr>
        <p:spPr>
          <a:extLst>
            <a:ext uri="{FAA26D3D-D897-4be2-8F04-BA451C77F1D7}">
              <ma14:placeholderFlag xmlns:ma14="http://schemas.microsoft.com/office/mac/drawingml/2011/main" xmlns="" val="1"/>
            </a:ext>
          </a:extLst>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extLst>
            <a:ext uri="{FAA26D3D-D897-4be2-8F04-BA451C77F1D7}">
              <ma14:placeholderFlag xmlns:ma14="http://schemas.microsoft.com/office/mac/drawingml/2011/main" xmlns="" val="1"/>
            </a:ext>
          </a:extLst>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xfrm>
            <a:off x="6553200" y="6248400"/>
            <a:ext cx="1905000" cy="457200"/>
          </a:xfrm>
          <a:extLst>
            <a:ext uri="{FAA26D3D-D897-4be2-8F04-BA451C77F1D7}">
              <ma14:placeholderFlag xmlns:ma14="http://schemas.microsoft.com/office/mac/drawingml/2011/main" xmlns="" val="1"/>
            </a:ext>
          </a:extLst>
        </p:spPr>
        <p:txBody>
          <a:bodyPr/>
          <a:lstStyle>
            <a:lvl1pPr>
              <a:defRPr/>
            </a:lvl1pPr>
          </a:lstStyle>
          <a:p>
            <a:fld id="{F763F06A-6252-4108-A360-999F9D129DD5}"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940152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1014412"/>
          </a:xfrm>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9B39A27-9302-478F-BB96-21FB6345D404}"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524994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1001712"/>
          </a:xfrm>
        </p:spPr>
        <p:txBody>
          <a:bodyPr/>
          <a:lstStyle/>
          <a:p>
            <a:r>
              <a:rPr lang="it-IT" dirty="0" smtClean="0"/>
              <a:t>Fare clic per modificare stile</a:t>
            </a:r>
            <a:endParaRPr lang="it-IT" dirty="0"/>
          </a:p>
        </p:txBody>
      </p:sp>
      <p:sp>
        <p:nvSpPr>
          <p:cNvPr id="3" name="Segnaposto contenuto 2"/>
          <p:cNvSpPr>
            <a:spLocks noGrp="1"/>
          </p:cNvSpPr>
          <p:nvPr>
            <p:ph sz="half" idx="1"/>
          </p:nvPr>
        </p:nvSpPr>
        <p:spPr>
          <a:xfrm>
            <a:off x="889000" y="1498600"/>
            <a:ext cx="3536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578350" y="1498600"/>
            <a:ext cx="3536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C2F1BA-4392-4559-A775-BF6E293B6DC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317446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5C7F456-B229-4643-A2EE-07D38721F010}"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552214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11067BE-CA6C-491B-AA8B-7BC2E93FB296}"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559114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92175" y="1069975"/>
            <a:ext cx="3008313" cy="1162050"/>
          </a:xfrm>
        </p:spPr>
        <p:txBody>
          <a:bodyPr anchor="b"/>
          <a:lstStyle>
            <a:lvl1pPr algn="l">
              <a:defRPr sz="2000" b="1"/>
            </a:lvl1pPr>
          </a:lstStyle>
          <a:p>
            <a:r>
              <a:rPr lang="it-IT" dirty="0" smtClean="0"/>
              <a:t>Fare clic per modificare stile</a:t>
            </a:r>
            <a:endParaRPr lang="it-IT" dirty="0"/>
          </a:p>
        </p:txBody>
      </p:sp>
      <p:sp>
        <p:nvSpPr>
          <p:cNvPr id="3" name="Segnaposto contenuto 2"/>
          <p:cNvSpPr>
            <a:spLocks noGrp="1"/>
          </p:cNvSpPr>
          <p:nvPr>
            <p:ph idx="1"/>
          </p:nvPr>
        </p:nvSpPr>
        <p:spPr>
          <a:xfrm>
            <a:off x="4010025" y="273050"/>
            <a:ext cx="35337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892175" y="2232026"/>
            <a:ext cx="3008313" cy="3894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075FDF-8F8F-4894-94D0-9BB45BE183EE}"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553111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7D4F22B-A627-499B-A39B-E795836979F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48200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5C7F456-B229-4643-A2EE-07D38721F010}"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64911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634181" y="6365528"/>
            <a:ext cx="4028604" cy="365125"/>
          </a:xfrm>
        </p:spPr>
        <p:txBody>
          <a:bodyPr/>
          <a:lstStyle/>
          <a:p>
            <a:r>
              <a:rPr lang="it-IT" smtClean="0">
                <a:solidFill>
                  <a:srgbClr val="000000"/>
                </a:solidFill>
              </a:rPr>
              <a:t>Titolo Evento Finanza Locale</a:t>
            </a:r>
            <a:endParaRPr lang="it-IT" dirty="0">
              <a:solidFill>
                <a:srgbClr val="000000"/>
              </a:solidFill>
            </a:endParaRPr>
          </a:p>
        </p:txBody>
      </p:sp>
      <p:sp>
        <p:nvSpPr>
          <p:cNvPr id="5" name="Segnaposto numero diapositiva 4"/>
          <p:cNvSpPr>
            <a:spLocks noGrp="1"/>
          </p:cNvSpPr>
          <p:nvPr>
            <p:ph type="sldNum" sz="quarter" idx="12"/>
          </p:nvPr>
        </p:nvSpPr>
        <p:spPr/>
        <p:txBody>
          <a:bodyPr/>
          <a:lstStyle/>
          <a:p>
            <a:fld id="{C121BA9E-CF39-5A4C-A796-CE277B4E7A22}" type="slidenum">
              <a:rPr lang="it-IT" smtClean="0">
                <a:solidFill>
                  <a:srgbClr val="000000"/>
                </a:solidFill>
              </a:rPr>
              <a:pPr/>
              <a:t>‹N›</a:t>
            </a:fld>
            <a:endParaRPr lang="it-IT" dirty="0">
              <a:solidFill>
                <a:srgbClr val="000000"/>
              </a:solidFill>
            </a:endParaRPr>
          </a:p>
        </p:txBody>
      </p:sp>
      <p:sp>
        <p:nvSpPr>
          <p:cNvPr id="6" name="Segnaposto titolo 1"/>
          <p:cNvSpPr>
            <a:spLocks noGrp="1"/>
          </p:cNvSpPr>
          <p:nvPr>
            <p:ph type="title" hasCustomPrompt="1"/>
          </p:nvPr>
        </p:nvSpPr>
        <p:spPr>
          <a:xfrm>
            <a:off x="1559624" y="2182951"/>
            <a:ext cx="5544784" cy="1034104"/>
          </a:xfrm>
          <a:prstGeom prst="rect">
            <a:avLst/>
          </a:prstGeom>
        </p:spPr>
        <p:txBody>
          <a:bodyPr vert="horz" lIns="91440" tIns="45720" rIns="91440" bIns="45720" rtlCol="0" anchor="t">
            <a:normAutofit/>
          </a:bodyPr>
          <a:lstStyle/>
          <a:p>
            <a:r>
              <a:rPr lang="it-IT" dirty="0" smtClean="0"/>
              <a:t>Titolo apertura</a:t>
            </a:r>
            <a:br>
              <a:rPr lang="it-IT" dirty="0" smtClean="0"/>
            </a:br>
            <a:r>
              <a:rPr lang="it-IT" dirty="0" smtClean="0"/>
              <a:t>argomento</a:t>
            </a:r>
            <a:endParaRPr lang="it-IT" dirty="0"/>
          </a:p>
        </p:txBody>
      </p:sp>
      <p:sp>
        <p:nvSpPr>
          <p:cNvPr id="7" name="Segnaposto testo 2"/>
          <p:cNvSpPr>
            <a:spLocks noGrp="1"/>
          </p:cNvSpPr>
          <p:nvPr>
            <p:ph idx="1" hasCustomPrompt="1"/>
          </p:nvPr>
        </p:nvSpPr>
        <p:spPr>
          <a:xfrm>
            <a:off x="1559623" y="3378231"/>
            <a:ext cx="5544785" cy="1160460"/>
          </a:xfrm>
          <a:prstGeom prst="rect">
            <a:avLst/>
          </a:prstGeom>
        </p:spPr>
        <p:txBody>
          <a:bodyPr vert="horz" lIns="91440" tIns="45720" rIns="91440" bIns="45720" rtlCol="0">
            <a:normAutofit/>
          </a:bodyPr>
          <a:lstStyle>
            <a:lvl1pPr>
              <a:defRPr sz="1875">
                <a:latin typeface="Arial"/>
                <a:cs typeface="Arial"/>
              </a:defRPr>
            </a:lvl1pPr>
          </a:lstStyle>
          <a:p>
            <a:pPr lvl="0"/>
            <a:r>
              <a:rPr lang="it-IT" dirty="0" smtClean="0"/>
              <a:t>Sottotitolo apertura</a:t>
            </a:r>
          </a:p>
          <a:p>
            <a:pPr lvl="0"/>
            <a:r>
              <a:rPr lang="it-IT" dirty="0" smtClean="0"/>
              <a:t>argomento</a:t>
            </a:r>
            <a:endParaRPr lang="it-IT" dirty="0"/>
          </a:p>
        </p:txBody>
      </p:sp>
    </p:spTree>
    <p:extLst>
      <p:ext uri="{BB962C8B-B14F-4D97-AF65-F5344CB8AC3E}">
        <p14:creationId xmlns:p14="http://schemas.microsoft.com/office/powerpoint/2010/main" val="189903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889000" y="2286000"/>
            <a:ext cx="6845300" cy="1143000"/>
          </a:xfrm>
        </p:spPr>
        <p:txBody>
          <a:bodyPr anchor="ctr"/>
          <a:lstStyle>
            <a:lvl1pPr algn="l">
              <a:defRPr/>
            </a:lvl1pPr>
          </a:lstStyle>
          <a:p>
            <a:pPr lvl="0"/>
            <a:r>
              <a:rPr lang="it-IT" noProof="0" dirty="0" smtClean="0"/>
              <a:t>Fare clic per modificare stile</a:t>
            </a:r>
          </a:p>
        </p:txBody>
      </p:sp>
      <p:sp>
        <p:nvSpPr>
          <p:cNvPr id="37891" name="Rectangle 3"/>
          <p:cNvSpPr>
            <a:spLocks noGrp="1" noChangeArrowheads="1"/>
          </p:cNvSpPr>
          <p:nvPr>
            <p:ph type="subTitle" idx="1"/>
          </p:nvPr>
        </p:nvSpPr>
        <p:spPr>
          <a:xfrm>
            <a:off x="889000" y="3886200"/>
            <a:ext cx="6845300" cy="1752600"/>
          </a:xfrm>
        </p:spPr>
        <p:txBody>
          <a:bodyPr/>
          <a:lstStyle>
            <a:lvl1pPr marL="0" indent="0" algn="l">
              <a:buFontTx/>
              <a:buNone/>
              <a:defRPr/>
            </a:lvl1pPr>
          </a:lstStyle>
          <a:p>
            <a:pPr lvl="0"/>
            <a:r>
              <a:rPr lang="it-IT" noProof="0" dirty="0" smtClean="0"/>
              <a:t>Fare clic per modificare lo stile del sottotitolo dello schema</a:t>
            </a:r>
          </a:p>
        </p:txBody>
      </p:sp>
      <p:sp>
        <p:nvSpPr>
          <p:cNvPr id="4" name="Rectangle 4"/>
          <p:cNvSpPr>
            <a:spLocks noGrp="1" noChangeArrowheads="1"/>
          </p:cNvSpPr>
          <p:nvPr>
            <p:ph type="dt" sz="half" idx="10"/>
          </p:nvPr>
        </p:nvSpPr>
        <p:spPr>
          <a:extLst>
            <a:ext uri="{FAA26D3D-D897-4be2-8F04-BA451C77F1D7}">
              <ma14:placeholderFlag xmlns:ma14="http://schemas.microsoft.com/office/mac/drawingml/2011/main" xmlns="" val="1"/>
            </a:ext>
          </a:extLst>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extLst>
            <a:ext uri="{FAA26D3D-D897-4be2-8F04-BA451C77F1D7}">
              <ma14:placeholderFlag xmlns:ma14="http://schemas.microsoft.com/office/mac/drawingml/2011/main" xmlns="" val="1"/>
            </a:ext>
          </a:extLst>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xfrm>
            <a:off x="6553200" y="6248400"/>
            <a:ext cx="1905000" cy="457200"/>
          </a:xfrm>
          <a:extLst>
            <a:ext uri="{FAA26D3D-D897-4be2-8F04-BA451C77F1D7}">
              <ma14:placeholderFlag xmlns:ma14="http://schemas.microsoft.com/office/mac/drawingml/2011/main" xmlns="" val="1"/>
            </a:ext>
          </a:extLst>
        </p:spPr>
        <p:txBody>
          <a:bodyPr/>
          <a:lstStyle>
            <a:lvl1pPr>
              <a:defRPr/>
            </a:lvl1pPr>
          </a:lstStyle>
          <a:p>
            <a:fld id="{F763F06A-6252-4108-A360-999F9D129DD5}"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4244341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1014412"/>
          </a:xfrm>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9B39A27-9302-478F-BB96-21FB6345D404}"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90584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1001712"/>
          </a:xfrm>
        </p:spPr>
        <p:txBody>
          <a:bodyPr/>
          <a:lstStyle/>
          <a:p>
            <a:r>
              <a:rPr lang="it-IT" dirty="0" smtClean="0"/>
              <a:t>Fare clic per modificare stile</a:t>
            </a:r>
            <a:endParaRPr lang="it-IT" dirty="0"/>
          </a:p>
        </p:txBody>
      </p:sp>
      <p:sp>
        <p:nvSpPr>
          <p:cNvPr id="3" name="Segnaposto contenuto 2"/>
          <p:cNvSpPr>
            <a:spLocks noGrp="1"/>
          </p:cNvSpPr>
          <p:nvPr>
            <p:ph sz="half" idx="1"/>
          </p:nvPr>
        </p:nvSpPr>
        <p:spPr>
          <a:xfrm>
            <a:off x="889000" y="1498600"/>
            <a:ext cx="3536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578350" y="1498600"/>
            <a:ext cx="3536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C2F1BA-4392-4559-A775-BF6E293B6DC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2688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5C7F456-B229-4643-A2EE-07D38721F010}"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951721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11067BE-CA6C-491B-AA8B-7BC2E93FB296}"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15926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92175" y="1069975"/>
            <a:ext cx="3008313" cy="1162050"/>
          </a:xfrm>
        </p:spPr>
        <p:txBody>
          <a:bodyPr anchor="b"/>
          <a:lstStyle>
            <a:lvl1pPr algn="l">
              <a:defRPr sz="2000" b="1"/>
            </a:lvl1pPr>
          </a:lstStyle>
          <a:p>
            <a:r>
              <a:rPr lang="it-IT" dirty="0" smtClean="0"/>
              <a:t>Fare clic per modificare stile</a:t>
            </a:r>
            <a:endParaRPr lang="it-IT" dirty="0"/>
          </a:p>
        </p:txBody>
      </p:sp>
      <p:sp>
        <p:nvSpPr>
          <p:cNvPr id="3" name="Segnaposto contenuto 2"/>
          <p:cNvSpPr>
            <a:spLocks noGrp="1"/>
          </p:cNvSpPr>
          <p:nvPr>
            <p:ph idx="1"/>
          </p:nvPr>
        </p:nvSpPr>
        <p:spPr>
          <a:xfrm>
            <a:off x="4010025" y="273050"/>
            <a:ext cx="35337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892175" y="2232026"/>
            <a:ext cx="3008313" cy="3894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075FDF-8F8F-4894-94D0-9BB45BE183EE}"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0366858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7D4F22B-A627-499B-A39B-E795836979F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517470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634181" y="6365528"/>
            <a:ext cx="4028604" cy="365125"/>
          </a:xfrm>
        </p:spPr>
        <p:txBody>
          <a:bodyPr/>
          <a:lstStyle/>
          <a:p>
            <a:r>
              <a:rPr lang="it-IT" smtClean="0">
                <a:solidFill>
                  <a:srgbClr val="000000"/>
                </a:solidFill>
              </a:rPr>
              <a:t>Titolo Evento Finanza Locale</a:t>
            </a:r>
            <a:endParaRPr lang="it-IT" dirty="0">
              <a:solidFill>
                <a:srgbClr val="000000"/>
              </a:solidFill>
            </a:endParaRPr>
          </a:p>
        </p:txBody>
      </p:sp>
      <p:sp>
        <p:nvSpPr>
          <p:cNvPr id="5" name="Segnaposto numero diapositiva 4"/>
          <p:cNvSpPr>
            <a:spLocks noGrp="1"/>
          </p:cNvSpPr>
          <p:nvPr>
            <p:ph type="sldNum" sz="quarter" idx="12"/>
          </p:nvPr>
        </p:nvSpPr>
        <p:spPr/>
        <p:txBody>
          <a:bodyPr/>
          <a:lstStyle/>
          <a:p>
            <a:fld id="{C121BA9E-CF39-5A4C-A796-CE277B4E7A22}" type="slidenum">
              <a:rPr lang="it-IT" smtClean="0">
                <a:solidFill>
                  <a:srgbClr val="000000"/>
                </a:solidFill>
              </a:rPr>
              <a:pPr/>
              <a:t>‹N›</a:t>
            </a:fld>
            <a:endParaRPr lang="it-IT" dirty="0">
              <a:solidFill>
                <a:srgbClr val="000000"/>
              </a:solidFill>
            </a:endParaRPr>
          </a:p>
        </p:txBody>
      </p:sp>
      <p:sp>
        <p:nvSpPr>
          <p:cNvPr id="6" name="Segnaposto titolo 1"/>
          <p:cNvSpPr>
            <a:spLocks noGrp="1"/>
          </p:cNvSpPr>
          <p:nvPr>
            <p:ph type="title" hasCustomPrompt="1"/>
          </p:nvPr>
        </p:nvSpPr>
        <p:spPr>
          <a:xfrm>
            <a:off x="1559624" y="2182951"/>
            <a:ext cx="5544784" cy="1034104"/>
          </a:xfrm>
          <a:prstGeom prst="rect">
            <a:avLst/>
          </a:prstGeom>
        </p:spPr>
        <p:txBody>
          <a:bodyPr vert="horz" lIns="91440" tIns="45720" rIns="91440" bIns="45720" rtlCol="0" anchor="t">
            <a:normAutofit/>
          </a:bodyPr>
          <a:lstStyle/>
          <a:p>
            <a:r>
              <a:rPr lang="it-IT" dirty="0" smtClean="0"/>
              <a:t>Titolo apertura</a:t>
            </a:r>
            <a:br>
              <a:rPr lang="it-IT" dirty="0" smtClean="0"/>
            </a:br>
            <a:r>
              <a:rPr lang="it-IT" dirty="0" smtClean="0"/>
              <a:t>argomento</a:t>
            </a:r>
            <a:endParaRPr lang="it-IT" dirty="0"/>
          </a:p>
        </p:txBody>
      </p:sp>
      <p:sp>
        <p:nvSpPr>
          <p:cNvPr id="7" name="Segnaposto testo 2"/>
          <p:cNvSpPr>
            <a:spLocks noGrp="1"/>
          </p:cNvSpPr>
          <p:nvPr>
            <p:ph idx="1" hasCustomPrompt="1"/>
          </p:nvPr>
        </p:nvSpPr>
        <p:spPr>
          <a:xfrm>
            <a:off x="1559623" y="3378231"/>
            <a:ext cx="5544785" cy="1160460"/>
          </a:xfrm>
          <a:prstGeom prst="rect">
            <a:avLst/>
          </a:prstGeom>
        </p:spPr>
        <p:txBody>
          <a:bodyPr vert="horz" lIns="91440" tIns="45720" rIns="91440" bIns="45720" rtlCol="0">
            <a:normAutofit/>
          </a:bodyPr>
          <a:lstStyle>
            <a:lvl1pPr>
              <a:defRPr sz="1875">
                <a:latin typeface="Arial"/>
                <a:cs typeface="Arial"/>
              </a:defRPr>
            </a:lvl1pPr>
          </a:lstStyle>
          <a:p>
            <a:pPr lvl="0"/>
            <a:r>
              <a:rPr lang="it-IT" dirty="0" smtClean="0"/>
              <a:t>Sottotitolo apertura</a:t>
            </a:r>
          </a:p>
          <a:p>
            <a:pPr lvl="0"/>
            <a:r>
              <a:rPr lang="it-IT" dirty="0" smtClean="0"/>
              <a:t>argomento</a:t>
            </a:r>
            <a:endParaRPr lang="it-IT" dirty="0"/>
          </a:p>
        </p:txBody>
      </p:sp>
    </p:spTree>
    <p:extLst>
      <p:ext uri="{BB962C8B-B14F-4D97-AF65-F5344CB8AC3E}">
        <p14:creationId xmlns:p14="http://schemas.microsoft.com/office/powerpoint/2010/main" val="384509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11067BE-CA6C-491B-AA8B-7BC2E93FB296}"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45760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92175" y="1069975"/>
            <a:ext cx="3008313" cy="1162050"/>
          </a:xfrm>
        </p:spPr>
        <p:txBody>
          <a:bodyPr anchor="b"/>
          <a:lstStyle>
            <a:lvl1pPr algn="l">
              <a:defRPr sz="2000" b="1"/>
            </a:lvl1pPr>
          </a:lstStyle>
          <a:p>
            <a:r>
              <a:rPr lang="it-IT" dirty="0" smtClean="0"/>
              <a:t>Fare clic per modificare stile</a:t>
            </a:r>
            <a:endParaRPr lang="it-IT" dirty="0"/>
          </a:p>
        </p:txBody>
      </p:sp>
      <p:sp>
        <p:nvSpPr>
          <p:cNvPr id="3" name="Segnaposto contenuto 2"/>
          <p:cNvSpPr>
            <a:spLocks noGrp="1"/>
          </p:cNvSpPr>
          <p:nvPr>
            <p:ph idx="1"/>
          </p:nvPr>
        </p:nvSpPr>
        <p:spPr>
          <a:xfrm>
            <a:off x="4010025" y="273050"/>
            <a:ext cx="35337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892175" y="2232026"/>
            <a:ext cx="3008313" cy="3894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075FDF-8F8F-4894-94D0-9BB45BE183EE}"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65992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7D4F22B-A627-499B-A39B-E795836979F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54594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634181" y="6365528"/>
            <a:ext cx="4028604" cy="365125"/>
          </a:xfrm>
        </p:spPr>
        <p:txBody>
          <a:bodyPr/>
          <a:lstStyle/>
          <a:p>
            <a:r>
              <a:rPr lang="it-IT" smtClean="0">
                <a:solidFill>
                  <a:srgbClr val="000000"/>
                </a:solidFill>
              </a:rPr>
              <a:t>Titolo Evento Finanza Locale</a:t>
            </a:r>
            <a:endParaRPr lang="it-IT" dirty="0">
              <a:solidFill>
                <a:srgbClr val="000000"/>
              </a:solidFill>
            </a:endParaRPr>
          </a:p>
        </p:txBody>
      </p:sp>
      <p:sp>
        <p:nvSpPr>
          <p:cNvPr id="5" name="Segnaposto numero diapositiva 4"/>
          <p:cNvSpPr>
            <a:spLocks noGrp="1"/>
          </p:cNvSpPr>
          <p:nvPr>
            <p:ph type="sldNum" sz="quarter" idx="12"/>
          </p:nvPr>
        </p:nvSpPr>
        <p:spPr/>
        <p:txBody>
          <a:bodyPr/>
          <a:lstStyle/>
          <a:p>
            <a:fld id="{C121BA9E-CF39-5A4C-A796-CE277B4E7A22}" type="slidenum">
              <a:rPr lang="it-IT" smtClean="0">
                <a:solidFill>
                  <a:srgbClr val="000000"/>
                </a:solidFill>
              </a:rPr>
              <a:pPr/>
              <a:t>‹N›</a:t>
            </a:fld>
            <a:endParaRPr lang="it-IT" dirty="0">
              <a:solidFill>
                <a:srgbClr val="000000"/>
              </a:solidFill>
            </a:endParaRPr>
          </a:p>
        </p:txBody>
      </p:sp>
      <p:sp>
        <p:nvSpPr>
          <p:cNvPr id="6" name="Segnaposto titolo 1"/>
          <p:cNvSpPr>
            <a:spLocks noGrp="1"/>
          </p:cNvSpPr>
          <p:nvPr>
            <p:ph type="title" hasCustomPrompt="1"/>
          </p:nvPr>
        </p:nvSpPr>
        <p:spPr>
          <a:xfrm>
            <a:off x="1559624" y="2182951"/>
            <a:ext cx="5544784" cy="1034104"/>
          </a:xfrm>
          <a:prstGeom prst="rect">
            <a:avLst/>
          </a:prstGeom>
        </p:spPr>
        <p:txBody>
          <a:bodyPr vert="horz" lIns="91440" tIns="45720" rIns="91440" bIns="45720" rtlCol="0" anchor="t">
            <a:normAutofit/>
          </a:bodyPr>
          <a:lstStyle/>
          <a:p>
            <a:r>
              <a:rPr lang="it-IT" dirty="0" smtClean="0"/>
              <a:t>Titolo apertura</a:t>
            </a:r>
            <a:br>
              <a:rPr lang="it-IT" dirty="0" smtClean="0"/>
            </a:br>
            <a:r>
              <a:rPr lang="it-IT" dirty="0" smtClean="0"/>
              <a:t>argomento</a:t>
            </a:r>
            <a:endParaRPr lang="it-IT" dirty="0"/>
          </a:p>
        </p:txBody>
      </p:sp>
      <p:sp>
        <p:nvSpPr>
          <p:cNvPr id="7" name="Segnaposto testo 2"/>
          <p:cNvSpPr>
            <a:spLocks noGrp="1"/>
          </p:cNvSpPr>
          <p:nvPr>
            <p:ph idx="1" hasCustomPrompt="1"/>
          </p:nvPr>
        </p:nvSpPr>
        <p:spPr>
          <a:xfrm>
            <a:off x="1559623" y="3378231"/>
            <a:ext cx="5544785" cy="1160460"/>
          </a:xfrm>
          <a:prstGeom prst="rect">
            <a:avLst/>
          </a:prstGeom>
        </p:spPr>
        <p:txBody>
          <a:bodyPr vert="horz" lIns="91440" tIns="45720" rIns="91440" bIns="45720" rtlCol="0">
            <a:normAutofit/>
          </a:bodyPr>
          <a:lstStyle>
            <a:lvl1pPr>
              <a:defRPr sz="1875">
                <a:latin typeface="Arial"/>
                <a:cs typeface="Arial"/>
              </a:defRPr>
            </a:lvl1pPr>
          </a:lstStyle>
          <a:p>
            <a:pPr lvl="0"/>
            <a:r>
              <a:rPr lang="it-IT" dirty="0" smtClean="0"/>
              <a:t>Sottotitolo apertura</a:t>
            </a:r>
          </a:p>
          <a:p>
            <a:pPr lvl="0"/>
            <a:r>
              <a:rPr lang="it-IT" dirty="0" smtClean="0"/>
              <a:t>argomento</a:t>
            </a:r>
            <a:endParaRPr lang="it-IT" dirty="0"/>
          </a:p>
        </p:txBody>
      </p:sp>
    </p:spTree>
    <p:extLst>
      <p:ext uri="{BB962C8B-B14F-4D97-AF65-F5344CB8AC3E}">
        <p14:creationId xmlns:p14="http://schemas.microsoft.com/office/powerpoint/2010/main" val="396895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889000" y="2286000"/>
            <a:ext cx="6845300" cy="1143000"/>
          </a:xfrm>
        </p:spPr>
        <p:txBody>
          <a:bodyPr anchor="ctr"/>
          <a:lstStyle>
            <a:lvl1pPr algn="l">
              <a:defRPr/>
            </a:lvl1pPr>
          </a:lstStyle>
          <a:p>
            <a:pPr lvl="0"/>
            <a:r>
              <a:rPr lang="it-IT" noProof="0" dirty="0" smtClean="0"/>
              <a:t>Fare clic per modificare stile</a:t>
            </a:r>
          </a:p>
        </p:txBody>
      </p:sp>
      <p:sp>
        <p:nvSpPr>
          <p:cNvPr id="37891" name="Rectangle 3"/>
          <p:cNvSpPr>
            <a:spLocks noGrp="1" noChangeArrowheads="1"/>
          </p:cNvSpPr>
          <p:nvPr>
            <p:ph type="subTitle" idx="1"/>
          </p:nvPr>
        </p:nvSpPr>
        <p:spPr>
          <a:xfrm>
            <a:off x="889000" y="3886200"/>
            <a:ext cx="6845300" cy="1752600"/>
          </a:xfrm>
        </p:spPr>
        <p:txBody>
          <a:bodyPr/>
          <a:lstStyle>
            <a:lvl1pPr marL="0" indent="0" algn="l">
              <a:buFontTx/>
              <a:buNone/>
              <a:defRPr/>
            </a:lvl1pPr>
          </a:lstStyle>
          <a:p>
            <a:pPr lvl="0"/>
            <a:r>
              <a:rPr lang="it-IT" noProof="0" dirty="0" smtClean="0"/>
              <a:t>Fare clic per modificare lo stile del sottotitolo dello schema</a:t>
            </a:r>
          </a:p>
        </p:txBody>
      </p:sp>
      <p:sp>
        <p:nvSpPr>
          <p:cNvPr id="4" name="Rectangle 4"/>
          <p:cNvSpPr>
            <a:spLocks noGrp="1" noChangeArrowheads="1"/>
          </p:cNvSpPr>
          <p:nvPr>
            <p:ph type="dt" sz="half" idx="10"/>
          </p:nvPr>
        </p:nvSpPr>
        <p:spPr>
          <a:extLst>
            <a:ext uri="{FAA26D3D-D897-4be2-8F04-BA451C77F1D7}">
              <ma14:placeholderFlag xmlns="" xmlns:ma14="http://schemas.microsoft.com/office/mac/drawingml/2011/main" val="1"/>
            </a:ext>
          </a:extLst>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extLst>
            <a:ext uri="{FAA26D3D-D897-4be2-8F04-BA451C77F1D7}">
              <ma14:placeholderFlag xmlns="" xmlns:ma14="http://schemas.microsoft.com/office/mac/drawingml/2011/main" val="1"/>
            </a:ext>
          </a:extLst>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xfrm>
            <a:off x="6553200" y="6248400"/>
            <a:ext cx="1905000" cy="457200"/>
          </a:xfrm>
          <a:extLst>
            <a:ext uri="{FAA26D3D-D897-4be2-8F04-BA451C77F1D7}">
              <ma14:placeholderFlag xmlns="" xmlns:ma14="http://schemas.microsoft.com/office/mac/drawingml/2011/main" val="1"/>
            </a:ext>
          </a:extLst>
        </p:spPr>
        <p:txBody>
          <a:bodyPr/>
          <a:lstStyle>
            <a:lvl1pPr>
              <a:defRPr/>
            </a:lvl1pPr>
          </a:lstStyle>
          <a:p>
            <a:fld id="{F763F06A-6252-4108-A360-999F9D129DD5}"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9300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jpe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jpe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1.jpeg"/><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1700" y="280988"/>
            <a:ext cx="6680200" cy="77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stile su due righe </a:t>
            </a:r>
          </a:p>
        </p:txBody>
      </p:sp>
      <p:sp>
        <p:nvSpPr>
          <p:cNvPr id="1027" name="Rectangle 3"/>
          <p:cNvSpPr>
            <a:spLocks noGrp="1" noChangeArrowheads="1"/>
          </p:cNvSpPr>
          <p:nvPr>
            <p:ph type="body" idx="1"/>
          </p:nvPr>
        </p:nvSpPr>
        <p:spPr bwMode="auto">
          <a:xfrm>
            <a:off x="904875" y="1511300"/>
            <a:ext cx="722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ヒラギノ角ゴ Pro W3" charset="0"/>
              </a:defRPr>
            </a:lvl1pPr>
          </a:lstStyle>
          <a:p>
            <a:pPr eaLnBrk="0" fontAlgn="base" hangingPunct="0">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ヒラギノ角ゴ Pro W3" charset="0"/>
              </a:defRPr>
            </a:lvl1pPr>
          </a:lstStyle>
          <a:p>
            <a:pPr eaLnBrk="0" fontAlgn="base" hangingPunct="0">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131175" y="6299200"/>
            <a:ext cx="7302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200"/>
            </a:lvl1pPr>
          </a:lstStyle>
          <a:p>
            <a:pPr eaLnBrk="0" fontAlgn="base" hangingPunct="0">
              <a:spcBef>
                <a:spcPct val="0"/>
              </a:spcBef>
              <a:spcAft>
                <a:spcPct val="0"/>
              </a:spcAft>
            </a:pPr>
            <a:fld id="{F78E2C51-AE4F-4C3B-90C7-81E445F037D5}" type="slidenum">
              <a:rPr lang="it-IT" altLang="it-IT">
                <a:solidFill>
                  <a:srgbClr val="000000"/>
                </a:solidFill>
              </a:rPr>
              <a:pPr eaLnBrk="0" fontAlgn="base" hangingPunct="0">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477256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rtl="0" eaLnBrk="0" fontAlgn="base" hangingPunct="0">
        <a:spcBef>
          <a:spcPct val="0"/>
        </a:spcBef>
        <a:spcAft>
          <a:spcPct val="0"/>
        </a:spcAft>
        <a:defRPr sz="2800" b="1">
          <a:solidFill>
            <a:srgbClr val="005E7D"/>
          </a:solidFill>
          <a:latin typeface="Arial"/>
          <a:ea typeface="+mj-ea"/>
          <a:cs typeface="+mj-cs"/>
        </a:defRPr>
      </a:lvl1pPr>
      <a:lvl2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2pPr>
      <a:lvl3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3pPr>
      <a:lvl4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4pPr>
      <a:lvl5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5pPr>
      <a:lvl6pPr marL="4572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a:ea typeface="+mn-ea"/>
          <a:cs typeface="+mn-cs"/>
        </a:defRPr>
      </a:lvl2pPr>
      <a:lvl3pPr marL="1143000" indent="-228600" algn="l" rtl="0" eaLnBrk="0" fontAlgn="base" hangingPunct="0">
        <a:spcBef>
          <a:spcPct val="20000"/>
        </a:spcBef>
        <a:spcAft>
          <a:spcPct val="0"/>
        </a:spcAft>
        <a:buChar char="•"/>
        <a:defRPr sz="2000">
          <a:solidFill>
            <a:schemeClr val="tx1"/>
          </a:solidFill>
          <a:latin typeface="Arial"/>
          <a:ea typeface="+mn-ea"/>
          <a:cs typeface="+mn-cs"/>
        </a:defRPr>
      </a:lvl3pPr>
      <a:lvl4pPr marL="1600200" indent="-228600" algn="l" rtl="0" eaLnBrk="0" fontAlgn="base" hangingPunct="0">
        <a:spcBef>
          <a:spcPct val="20000"/>
        </a:spcBef>
        <a:spcAft>
          <a:spcPct val="0"/>
        </a:spcAft>
        <a:buChar char="–"/>
        <a:defRPr>
          <a:solidFill>
            <a:schemeClr val="tx1"/>
          </a:solidFill>
          <a:latin typeface="Arial"/>
          <a:ea typeface="+mn-ea"/>
          <a:cs typeface="+mn-cs"/>
        </a:defRPr>
      </a:lvl4pPr>
      <a:lvl5pPr marL="2057400" indent="-228600" algn="l" rtl="0" eaLnBrk="0" fontAlgn="base" hangingPunct="0">
        <a:spcBef>
          <a:spcPct val="20000"/>
        </a:spcBef>
        <a:spcAft>
          <a:spcPct val="0"/>
        </a:spcAft>
        <a:buChar char="»"/>
        <a:defRPr>
          <a:solidFill>
            <a:schemeClr val="tx1"/>
          </a:solidFill>
          <a:latin typeface="Arial"/>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1700" y="280988"/>
            <a:ext cx="6680200" cy="77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stile su due righe </a:t>
            </a:r>
          </a:p>
        </p:txBody>
      </p:sp>
      <p:sp>
        <p:nvSpPr>
          <p:cNvPr id="1027" name="Rectangle 3"/>
          <p:cNvSpPr>
            <a:spLocks noGrp="1" noChangeArrowheads="1"/>
          </p:cNvSpPr>
          <p:nvPr>
            <p:ph type="body" idx="1"/>
          </p:nvPr>
        </p:nvSpPr>
        <p:spPr bwMode="auto">
          <a:xfrm>
            <a:off x="904875" y="1511300"/>
            <a:ext cx="722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ヒラギノ角ゴ Pro W3" charset="0"/>
              </a:defRPr>
            </a:lvl1pPr>
          </a:lstStyle>
          <a:p>
            <a:pPr eaLnBrk="0" fontAlgn="base" hangingPunct="0">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ヒラギノ角ゴ Pro W3" charset="0"/>
              </a:defRPr>
            </a:lvl1pPr>
          </a:lstStyle>
          <a:p>
            <a:pPr eaLnBrk="0" fontAlgn="base" hangingPunct="0">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131175" y="6299200"/>
            <a:ext cx="7302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200"/>
            </a:lvl1pPr>
          </a:lstStyle>
          <a:p>
            <a:pPr eaLnBrk="0" fontAlgn="base" hangingPunct="0">
              <a:spcBef>
                <a:spcPct val="0"/>
              </a:spcBef>
              <a:spcAft>
                <a:spcPct val="0"/>
              </a:spcAft>
            </a:pPr>
            <a:fld id="{F78E2C51-AE4F-4C3B-90C7-81E445F037D5}" type="slidenum">
              <a:rPr lang="it-IT" altLang="it-IT">
                <a:solidFill>
                  <a:srgbClr val="000000"/>
                </a:solidFill>
              </a:rPr>
              <a:pPr eaLnBrk="0" fontAlgn="base" hangingPunct="0">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43596613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l" rtl="0" eaLnBrk="0" fontAlgn="base" hangingPunct="0">
        <a:spcBef>
          <a:spcPct val="0"/>
        </a:spcBef>
        <a:spcAft>
          <a:spcPct val="0"/>
        </a:spcAft>
        <a:defRPr sz="2800" b="1">
          <a:solidFill>
            <a:srgbClr val="005E7D"/>
          </a:solidFill>
          <a:latin typeface="Arial"/>
          <a:ea typeface="+mj-ea"/>
          <a:cs typeface="+mj-cs"/>
        </a:defRPr>
      </a:lvl1pPr>
      <a:lvl2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2pPr>
      <a:lvl3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3pPr>
      <a:lvl4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4pPr>
      <a:lvl5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5pPr>
      <a:lvl6pPr marL="4572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a:ea typeface="+mn-ea"/>
          <a:cs typeface="+mn-cs"/>
        </a:defRPr>
      </a:lvl2pPr>
      <a:lvl3pPr marL="1143000" indent="-228600" algn="l" rtl="0" eaLnBrk="0" fontAlgn="base" hangingPunct="0">
        <a:spcBef>
          <a:spcPct val="20000"/>
        </a:spcBef>
        <a:spcAft>
          <a:spcPct val="0"/>
        </a:spcAft>
        <a:buChar char="•"/>
        <a:defRPr sz="2000">
          <a:solidFill>
            <a:schemeClr val="tx1"/>
          </a:solidFill>
          <a:latin typeface="Arial"/>
          <a:ea typeface="+mn-ea"/>
          <a:cs typeface="+mn-cs"/>
        </a:defRPr>
      </a:lvl3pPr>
      <a:lvl4pPr marL="1600200" indent="-228600" algn="l" rtl="0" eaLnBrk="0" fontAlgn="base" hangingPunct="0">
        <a:spcBef>
          <a:spcPct val="20000"/>
        </a:spcBef>
        <a:spcAft>
          <a:spcPct val="0"/>
        </a:spcAft>
        <a:buChar char="–"/>
        <a:defRPr>
          <a:solidFill>
            <a:schemeClr val="tx1"/>
          </a:solidFill>
          <a:latin typeface="Arial"/>
          <a:ea typeface="+mn-ea"/>
          <a:cs typeface="+mn-cs"/>
        </a:defRPr>
      </a:lvl4pPr>
      <a:lvl5pPr marL="2057400" indent="-228600" algn="l" rtl="0" eaLnBrk="0" fontAlgn="base" hangingPunct="0">
        <a:spcBef>
          <a:spcPct val="20000"/>
        </a:spcBef>
        <a:spcAft>
          <a:spcPct val="0"/>
        </a:spcAft>
        <a:buChar char="»"/>
        <a:defRPr>
          <a:solidFill>
            <a:schemeClr val="tx1"/>
          </a:solidFill>
          <a:latin typeface="Arial"/>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1700" y="280988"/>
            <a:ext cx="6680200" cy="77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stile su due righe </a:t>
            </a:r>
          </a:p>
        </p:txBody>
      </p:sp>
      <p:sp>
        <p:nvSpPr>
          <p:cNvPr id="1027" name="Rectangle 3"/>
          <p:cNvSpPr>
            <a:spLocks noGrp="1" noChangeArrowheads="1"/>
          </p:cNvSpPr>
          <p:nvPr>
            <p:ph type="body" idx="1"/>
          </p:nvPr>
        </p:nvSpPr>
        <p:spPr bwMode="auto">
          <a:xfrm>
            <a:off x="904875" y="1511300"/>
            <a:ext cx="722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ヒラギノ角ゴ Pro W3" charset="0"/>
              </a:defRPr>
            </a:lvl1pPr>
          </a:lstStyle>
          <a:p>
            <a:pPr eaLnBrk="0" fontAlgn="base" hangingPunct="0">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ヒラギノ角ゴ Pro W3" charset="0"/>
              </a:defRPr>
            </a:lvl1pPr>
          </a:lstStyle>
          <a:p>
            <a:pPr eaLnBrk="0" fontAlgn="base" hangingPunct="0">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131175" y="6299200"/>
            <a:ext cx="7302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200"/>
            </a:lvl1pPr>
          </a:lstStyle>
          <a:p>
            <a:pPr eaLnBrk="0" fontAlgn="base" hangingPunct="0">
              <a:spcBef>
                <a:spcPct val="0"/>
              </a:spcBef>
              <a:spcAft>
                <a:spcPct val="0"/>
              </a:spcAft>
            </a:pPr>
            <a:fld id="{F78E2C51-AE4F-4C3B-90C7-81E445F037D5}" type="slidenum">
              <a:rPr lang="it-IT" altLang="it-IT">
                <a:solidFill>
                  <a:srgbClr val="000000"/>
                </a:solidFill>
              </a:rPr>
              <a:pPr eaLnBrk="0" fontAlgn="base" hangingPunct="0">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241208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l" rtl="0" eaLnBrk="0" fontAlgn="base" hangingPunct="0">
        <a:spcBef>
          <a:spcPct val="0"/>
        </a:spcBef>
        <a:spcAft>
          <a:spcPct val="0"/>
        </a:spcAft>
        <a:defRPr sz="2800" b="1">
          <a:solidFill>
            <a:srgbClr val="005E7D"/>
          </a:solidFill>
          <a:latin typeface="Arial"/>
          <a:ea typeface="+mj-ea"/>
          <a:cs typeface="+mj-cs"/>
        </a:defRPr>
      </a:lvl1pPr>
      <a:lvl2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2pPr>
      <a:lvl3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3pPr>
      <a:lvl4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4pPr>
      <a:lvl5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5pPr>
      <a:lvl6pPr marL="4572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a:ea typeface="+mn-ea"/>
          <a:cs typeface="+mn-cs"/>
        </a:defRPr>
      </a:lvl2pPr>
      <a:lvl3pPr marL="1143000" indent="-228600" algn="l" rtl="0" eaLnBrk="0" fontAlgn="base" hangingPunct="0">
        <a:spcBef>
          <a:spcPct val="20000"/>
        </a:spcBef>
        <a:spcAft>
          <a:spcPct val="0"/>
        </a:spcAft>
        <a:buChar char="•"/>
        <a:defRPr sz="2000">
          <a:solidFill>
            <a:schemeClr val="tx1"/>
          </a:solidFill>
          <a:latin typeface="Arial"/>
          <a:ea typeface="+mn-ea"/>
          <a:cs typeface="+mn-cs"/>
        </a:defRPr>
      </a:lvl3pPr>
      <a:lvl4pPr marL="1600200" indent="-228600" algn="l" rtl="0" eaLnBrk="0" fontAlgn="base" hangingPunct="0">
        <a:spcBef>
          <a:spcPct val="20000"/>
        </a:spcBef>
        <a:spcAft>
          <a:spcPct val="0"/>
        </a:spcAft>
        <a:buChar char="–"/>
        <a:defRPr>
          <a:solidFill>
            <a:schemeClr val="tx1"/>
          </a:solidFill>
          <a:latin typeface="Arial"/>
          <a:ea typeface="+mn-ea"/>
          <a:cs typeface="+mn-cs"/>
        </a:defRPr>
      </a:lvl4pPr>
      <a:lvl5pPr marL="2057400" indent="-228600" algn="l" rtl="0" eaLnBrk="0" fontAlgn="base" hangingPunct="0">
        <a:spcBef>
          <a:spcPct val="20000"/>
        </a:spcBef>
        <a:spcAft>
          <a:spcPct val="0"/>
        </a:spcAft>
        <a:buChar char="»"/>
        <a:defRPr>
          <a:solidFill>
            <a:schemeClr val="tx1"/>
          </a:solidFill>
          <a:latin typeface="Arial"/>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1700" y="280988"/>
            <a:ext cx="6680200" cy="77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stile su due righe </a:t>
            </a:r>
          </a:p>
        </p:txBody>
      </p:sp>
      <p:sp>
        <p:nvSpPr>
          <p:cNvPr id="1027" name="Rectangle 3"/>
          <p:cNvSpPr>
            <a:spLocks noGrp="1" noChangeArrowheads="1"/>
          </p:cNvSpPr>
          <p:nvPr>
            <p:ph type="body" idx="1"/>
          </p:nvPr>
        </p:nvSpPr>
        <p:spPr bwMode="auto">
          <a:xfrm>
            <a:off x="904875" y="1511300"/>
            <a:ext cx="722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ヒラギノ角ゴ Pro W3" charset="0"/>
              </a:defRPr>
            </a:lvl1pPr>
          </a:lstStyle>
          <a:p>
            <a:pPr eaLnBrk="0" fontAlgn="base" hangingPunct="0">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ヒラギノ角ゴ Pro W3" charset="0"/>
              </a:defRPr>
            </a:lvl1pPr>
          </a:lstStyle>
          <a:p>
            <a:pPr eaLnBrk="0" fontAlgn="base" hangingPunct="0">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131175" y="6299200"/>
            <a:ext cx="7302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200"/>
            </a:lvl1pPr>
          </a:lstStyle>
          <a:p>
            <a:pPr eaLnBrk="0" fontAlgn="base" hangingPunct="0">
              <a:spcBef>
                <a:spcPct val="0"/>
              </a:spcBef>
              <a:spcAft>
                <a:spcPct val="0"/>
              </a:spcAft>
            </a:pPr>
            <a:fld id="{F78E2C51-AE4F-4C3B-90C7-81E445F037D5}" type="slidenum">
              <a:rPr lang="it-IT" altLang="it-IT">
                <a:solidFill>
                  <a:srgbClr val="000000"/>
                </a:solidFill>
              </a:rPr>
              <a:pPr eaLnBrk="0" fontAlgn="base" hangingPunct="0">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9636512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hdr="0" ftr="0" dt="0"/>
  <p:txStyles>
    <p:titleStyle>
      <a:lvl1pPr algn="l" rtl="0" eaLnBrk="0" fontAlgn="base" hangingPunct="0">
        <a:spcBef>
          <a:spcPct val="0"/>
        </a:spcBef>
        <a:spcAft>
          <a:spcPct val="0"/>
        </a:spcAft>
        <a:defRPr sz="2800" b="1">
          <a:solidFill>
            <a:srgbClr val="005E7D"/>
          </a:solidFill>
          <a:latin typeface="Arial"/>
          <a:ea typeface="+mj-ea"/>
          <a:cs typeface="+mj-cs"/>
        </a:defRPr>
      </a:lvl1pPr>
      <a:lvl2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2pPr>
      <a:lvl3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3pPr>
      <a:lvl4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4pPr>
      <a:lvl5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5pPr>
      <a:lvl6pPr marL="4572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a:ea typeface="+mn-ea"/>
          <a:cs typeface="+mn-cs"/>
        </a:defRPr>
      </a:lvl2pPr>
      <a:lvl3pPr marL="1143000" indent="-228600" algn="l" rtl="0" eaLnBrk="0" fontAlgn="base" hangingPunct="0">
        <a:spcBef>
          <a:spcPct val="20000"/>
        </a:spcBef>
        <a:spcAft>
          <a:spcPct val="0"/>
        </a:spcAft>
        <a:buChar char="•"/>
        <a:defRPr sz="2000">
          <a:solidFill>
            <a:schemeClr val="tx1"/>
          </a:solidFill>
          <a:latin typeface="Arial"/>
          <a:ea typeface="+mn-ea"/>
          <a:cs typeface="+mn-cs"/>
        </a:defRPr>
      </a:lvl3pPr>
      <a:lvl4pPr marL="1600200" indent="-228600" algn="l" rtl="0" eaLnBrk="0" fontAlgn="base" hangingPunct="0">
        <a:spcBef>
          <a:spcPct val="20000"/>
        </a:spcBef>
        <a:spcAft>
          <a:spcPct val="0"/>
        </a:spcAft>
        <a:buChar char="–"/>
        <a:defRPr>
          <a:solidFill>
            <a:schemeClr val="tx1"/>
          </a:solidFill>
          <a:latin typeface="Arial"/>
          <a:ea typeface="+mn-ea"/>
          <a:cs typeface="+mn-cs"/>
        </a:defRPr>
      </a:lvl4pPr>
      <a:lvl5pPr marL="2057400" indent="-228600" algn="l" rtl="0" eaLnBrk="0" fontAlgn="base" hangingPunct="0">
        <a:spcBef>
          <a:spcPct val="20000"/>
        </a:spcBef>
        <a:spcAft>
          <a:spcPct val="0"/>
        </a:spcAft>
        <a:buChar char="»"/>
        <a:defRPr>
          <a:solidFill>
            <a:schemeClr val="tx1"/>
          </a:solidFill>
          <a:latin typeface="Arial"/>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1700" y="280988"/>
            <a:ext cx="6680200" cy="77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stile su due righe </a:t>
            </a:r>
          </a:p>
        </p:txBody>
      </p:sp>
      <p:sp>
        <p:nvSpPr>
          <p:cNvPr id="1027" name="Rectangle 3"/>
          <p:cNvSpPr>
            <a:spLocks noGrp="1" noChangeArrowheads="1"/>
          </p:cNvSpPr>
          <p:nvPr>
            <p:ph type="body" idx="1"/>
          </p:nvPr>
        </p:nvSpPr>
        <p:spPr bwMode="auto">
          <a:xfrm>
            <a:off x="904875" y="1511300"/>
            <a:ext cx="722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ヒラギノ角ゴ Pro W3" charset="0"/>
              </a:defRPr>
            </a:lvl1pPr>
          </a:lstStyle>
          <a:p>
            <a:pPr eaLnBrk="0" fontAlgn="base" hangingPunct="0">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ヒラギノ角ゴ Pro W3" charset="0"/>
              </a:defRPr>
            </a:lvl1pPr>
          </a:lstStyle>
          <a:p>
            <a:pPr eaLnBrk="0" fontAlgn="base" hangingPunct="0">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131175" y="6299200"/>
            <a:ext cx="7302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200"/>
            </a:lvl1pPr>
          </a:lstStyle>
          <a:p>
            <a:pPr eaLnBrk="0" fontAlgn="base" hangingPunct="0">
              <a:spcBef>
                <a:spcPct val="0"/>
              </a:spcBef>
              <a:spcAft>
                <a:spcPct val="0"/>
              </a:spcAft>
            </a:pPr>
            <a:fld id="{F78E2C51-AE4F-4C3B-90C7-81E445F037D5}" type="slidenum">
              <a:rPr lang="it-IT" altLang="it-IT">
                <a:solidFill>
                  <a:srgbClr val="000000"/>
                </a:solidFill>
              </a:rPr>
              <a:pPr eaLnBrk="0" fontAlgn="base" hangingPunct="0">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055460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rtl="0" eaLnBrk="0" fontAlgn="base" hangingPunct="0">
        <a:spcBef>
          <a:spcPct val="0"/>
        </a:spcBef>
        <a:spcAft>
          <a:spcPct val="0"/>
        </a:spcAft>
        <a:defRPr sz="2800" b="1">
          <a:solidFill>
            <a:srgbClr val="005E7D"/>
          </a:solidFill>
          <a:latin typeface="Arial"/>
          <a:ea typeface="+mj-ea"/>
          <a:cs typeface="+mj-cs"/>
        </a:defRPr>
      </a:lvl1pPr>
      <a:lvl2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2pPr>
      <a:lvl3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3pPr>
      <a:lvl4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4pPr>
      <a:lvl5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5pPr>
      <a:lvl6pPr marL="4572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a:ea typeface="+mn-ea"/>
          <a:cs typeface="+mn-cs"/>
        </a:defRPr>
      </a:lvl2pPr>
      <a:lvl3pPr marL="1143000" indent="-228600" algn="l" rtl="0" eaLnBrk="0" fontAlgn="base" hangingPunct="0">
        <a:spcBef>
          <a:spcPct val="20000"/>
        </a:spcBef>
        <a:spcAft>
          <a:spcPct val="0"/>
        </a:spcAft>
        <a:buChar char="•"/>
        <a:defRPr sz="2000">
          <a:solidFill>
            <a:schemeClr val="tx1"/>
          </a:solidFill>
          <a:latin typeface="Arial"/>
          <a:ea typeface="+mn-ea"/>
          <a:cs typeface="+mn-cs"/>
        </a:defRPr>
      </a:lvl3pPr>
      <a:lvl4pPr marL="1600200" indent="-228600" algn="l" rtl="0" eaLnBrk="0" fontAlgn="base" hangingPunct="0">
        <a:spcBef>
          <a:spcPct val="20000"/>
        </a:spcBef>
        <a:spcAft>
          <a:spcPct val="0"/>
        </a:spcAft>
        <a:buChar char="–"/>
        <a:defRPr>
          <a:solidFill>
            <a:schemeClr val="tx1"/>
          </a:solidFill>
          <a:latin typeface="Arial"/>
          <a:ea typeface="+mn-ea"/>
          <a:cs typeface="+mn-cs"/>
        </a:defRPr>
      </a:lvl4pPr>
      <a:lvl5pPr marL="2057400" indent="-228600" algn="l" rtl="0" eaLnBrk="0" fontAlgn="base" hangingPunct="0">
        <a:spcBef>
          <a:spcPct val="20000"/>
        </a:spcBef>
        <a:spcAft>
          <a:spcPct val="0"/>
        </a:spcAft>
        <a:buChar char="»"/>
        <a:defRPr>
          <a:solidFill>
            <a:schemeClr val="tx1"/>
          </a:solidFill>
          <a:latin typeface="Arial"/>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1700" y="280988"/>
            <a:ext cx="6680200" cy="77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stile su due righe </a:t>
            </a:r>
          </a:p>
        </p:txBody>
      </p:sp>
      <p:sp>
        <p:nvSpPr>
          <p:cNvPr id="1027" name="Rectangle 3"/>
          <p:cNvSpPr>
            <a:spLocks noGrp="1" noChangeArrowheads="1"/>
          </p:cNvSpPr>
          <p:nvPr>
            <p:ph type="body" idx="1"/>
          </p:nvPr>
        </p:nvSpPr>
        <p:spPr bwMode="auto">
          <a:xfrm>
            <a:off x="904875" y="1511300"/>
            <a:ext cx="722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ヒラギノ角ゴ Pro W3" charset="0"/>
              </a:defRPr>
            </a:lvl1pPr>
          </a:lstStyle>
          <a:p>
            <a:pPr eaLnBrk="0" fontAlgn="base" hangingPunct="0">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ヒラギノ角ゴ Pro W3" charset="0"/>
              </a:defRPr>
            </a:lvl1pPr>
          </a:lstStyle>
          <a:p>
            <a:pPr eaLnBrk="0" fontAlgn="base" hangingPunct="0">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131175" y="6299200"/>
            <a:ext cx="7302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200"/>
            </a:lvl1pPr>
          </a:lstStyle>
          <a:p>
            <a:pPr eaLnBrk="0" fontAlgn="base" hangingPunct="0">
              <a:spcBef>
                <a:spcPct val="0"/>
              </a:spcBef>
              <a:spcAft>
                <a:spcPct val="0"/>
              </a:spcAft>
            </a:pPr>
            <a:fld id="{F78E2C51-AE4F-4C3B-90C7-81E445F037D5}" type="slidenum">
              <a:rPr lang="it-IT" altLang="it-IT">
                <a:solidFill>
                  <a:srgbClr val="000000"/>
                </a:solidFill>
              </a:rPr>
              <a:pPr eaLnBrk="0" fontAlgn="base" hangingPunct="0">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1218908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hf hdr="0" ftr="0" dt="0"/>
  <p:txStyles>
    <p:titleStyle>
      <a:lvl1pPr algn="l" rtl="0" eaLnBrk="0" fontAlgn="base" hangingPunct="0">
        <a:spcBef>
          <a:spcPct val="0"/>
        </a:spcBef>
        <a:spcAft>
          <a:spcPct val="0"/>
        </a:spcAft>
        <a:defRPr sz="2800" b="1">
          <a:solidFill>
            <a:srgbClr val="005E7D"/>
          </a:solidFill>
          <a:latin typeface="Arial"/>
          <a:ea typeface="+mj-ea"/>
          <a:cs typeface="+mj-cs"/>
        </a:defRPr>
      </a:lvl1pPr>
      <a:lvl2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2pPr>
      <a:lvl3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3pPr>
      <a:lvl4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4pPr>
      <a:lvl5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5pPr>
      <a:lvl6pPr marL="4572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a:ea typeface="+mn-ea"/>
          <a:cs typeface="+mn-cs"/>
        </a:defRPr>
      </a:lvl2pPr>
      <a:lvl3pPr marL="1143000" indent="-228600" algn="l" rtl="0" eaLnBrk="0" fontAlgn="base" hangingPunct="0">
        <a:spcBef>
          <a:spcPct val="20000"/>
        </a:spcBef>
        <a:spcAft>
          <a:spcPct val="0"/>
        </a:spcAft>
        <a:buChar char="•"/>
        <a:defRPr sz="2000">
          <a:solidFill>
            <a:schemeClr val="tx1"/>
          </a:solidFill>
          <a:latin typeface="Arial"/>
          <a:ea typeface="+mn-ea"/>
          <a:cs typeface="+mn-cs"/>
        </a:defRPr>
      </a:lvl3pPr>
      <a:lvl4pPr marL="1600200" indent="-228600" algn="l" rtl="0" eaLnBrk="0" fontAlgn="base" hangingPunct="0">
        <a:spcBef>
          <a:spcPct val="20000"/>
        </a:spcBef>
        <a:spcAft>
          <a:spcPct val="0"/>
        </a:spcAft>
        <a:buChar char="–"/>
        <a:defRPr>
          <a:solidFill>
            <a:schemeClr val="tx1"/>
          </a:solidFill>
          <a:latin typeface="Arial"/>
          <a:ea typeface="+mn-ea"/>
          <a:cs typeface="+mn-cs"/>
        </a:defRPr>
      </a:lvl4pPr>
      <a:lvl5pPr marL="2057400" indent="-228600" algn="l" rtl="0" eaLnBrk="0" fontAlgn="base" hangingPunct="0">
        <a:spcBef>
          <a:spcPct val="20000"/>
        </a:spcBef>
        <a:spcAft>
          <a:spcPct val="0"/>
        </a:spcAft>
        <a:buChar char="»"/>
        <a:defRPr>
          <a:solidFill>
            <a:schemeClr val="tx1"/>
          </a:solidFill>
          <a:latin typeface="Arial"/>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Immagine 1" descr="esecutivi-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8"/>
          <p:cNvSpPr txBox="1">
            <a:spLocks noChangeArrowheads="1"/>
          </p:cNvSpPr>
          <p:nvPr/>
        </p:nvSpPr>
        <p:spPr bwMode="auto">
          <a:xfrm>
            <a:off x="1765300" y="1803400"/>
            <a:ext cx="6883400" cy="161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0" fontAlgn="base" hangingPunct="0">
              <a:spcBef>
                <a:spcPct val="0"/>
              </a:spcBef>
              <a:spcAft>
                <a:spcPct val="0"/>
              </a:spcAft>
            </a:pPr>
            <a:r>
              <a:rPr lang="it-IT" sz="3200" b="1" dirty="0">
                <a:solidFill>
                  <a:srgbClr val="005E7D"/>
                </a:solidFill>
              </a:rPr>
              <a:t>Fiscalità locale e Fondo di solidarietà comunale</a:t>
            </a:r>
          </a:p>
          <a:p>
            <a:pPr eaLnBrk="0" fontAlgn="base" hangingPunct="0">
              <a:lnSpc>
                <a:spcPts val="2400"/>
              </a:lnSpc>
              <a:spcBef>
                <a:spcPct val="0"/>
              </a:spcBef>
              <a:spcAft>
                <a:spcPct val="0"/>
              </a:spcAft>
            </a:pPr>
            <a:endParaRPr lang="it-IT" altLang="it-IT" dirty="0">
              <a:solidFill>
                <a:srgbClr val="BBE0E3">
                  <a:lumMod val="25000"/>
                </a:srgbClr>
              </a:solidFill>
            </a:endParaRPr>
          </a:p>
        </p:txBody>
      </p:sp>
      <p:sp>
        <p:nvSpPr>
          <p:cNvPr id="2" name="Rettangolo 1"/>
          <p:cNvSpPr/>
          <p:nvPr/>
        </p:nvSpPr>
        <p:spPr>
          <a:xfrm>
            <a:off x="1757014" y="3858661"/>
            <a:ext cx="6701914" cy="861774"/>
          </a:xfrm>
          <a:prstGeom prst="rect">
            <a:avLst/>
          </a:prstGeom>
        </p:spPr>
        <p:txBody>
          <a:bodyPr wrap="square">
            <a:spAutoFit/>
          </a:bodyPr>
          <a:lstStyle/>
          <a:p>
            <a:pPr eaLnBrk="0" fontAlgn="base" hangingPunct="0">
              <a:lnSpc>
                <a:spcPts val="2400"/>
              </a:lnSpc>
              <a:spcBef>
                <a:spcPct val="0"/>
              </a:spcBef>
              <a:spcAft>
                <a:spcPct val="0"/>
              </a:spcAft>
            </a:pPr>
            <a:r>
              <a:rPr lang="it-IT" altLang="it-IT" sz="2000" i="1" dirty="0" smtClean="0">
                <a:solidFill>
                  <a:srgbClr val="005E7D"/>
                </a:solidFill>
              </a:rPr>
              <a:t>Andrea Ferri - Responsabile Finanza Locale Anci-IFEL</a:t>
            </a:r>
            <a:endParaRPr lang="it-IT" altLang="it-IT" sz="2000" i="1" dirty="0">
              <a:solidFill>
                <a:srgbClr val="005E7D"/>
              </a:solidFill>
            </a:endParaRPr>
          </a:p>
          <a:p>
            <a:pPr eaLnBrk="0" fontAlgn="base" hangingPunct="0">
              <a:lnSpc>
                <a:spcPts val="2400"/>
              </a:lnSpc>
              <a:spcBef>
                <a:spcPts val="1200"/>
              </a:spcBef>
              <a:spcAft>
                <a:spcPct val="0"/>
              </a:spcAft>
            </a:pPr>
            <a:r>
              <a:rPr lang="it-IT" altLang="it-IT" sz="2000" i="1" dirty="0" smtClean="0">
                <a:solidFill>
                  <a:srgbClr val="005E7D"/>
                </a:solidFill>
              </a:rPr>
              <a:t>Treviso, 28 marzo 2017</a:t>
            </a:r>
            <a:endParaRPr lang="it-IT" altLang="it-IT" sz="2000" i="1" dirty="0">
              <a:solidFill>
                <a:srgbClr val="005E7D"/>
              </a:solidFill>
            </a:endParaRPr>
          </a:p>
        </p:txBody>
      </p:sp>
    </p:spTree>
    <p:extLst>
      <p:ext uri="{BB962C8B-B14F-4D97-AF65-F5344CB8AC3E}">
        <p14:creationId xmlns:p14="http://schemas.microsoft.com/office/powerpoint/2010/main" val="1416465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61549" y="588388"/>
            <a:ext cx="7339452" cy="6764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2600" dirty="0" smtClean="0"/>
              <a:t>Abbattere il peso del debito</a:t>
            </a:r>
            <a:endParaRPr lang="it-IT" altLang="it-IT" sz="2600" dirty="0"/>
          </a:p>
        </p:txBody>
      </p:sp>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10</a:t>
            </a:fld>
            <a:endParaRPr lang="it-IT" altLang="it-IT" sz="1200" dirty="0"/>
          </a:p>
        </p:txBody>
      </p:sp>
      <p:sp>
        <p:nvSpPr>
          <p:cNvPr id="6" name="Rettangolo 5"/>
          <p:cNvSpPr/>
          <p:nvPr/>
        </p:nvSpPr>
        <p:spPr>
          <a:xfrm>
            <a:off x="1081408" y="1479534"/>
            <a:ext cx="6994832" cy="430887"/>
          </a:xfrm>
          <a:prstGeom prst="rect">
            <a:avLst/>
          </a:prstGeom>
        </p:spPr>
        <p:txBody>
          <a:bodyPr wrap="square">
            <a:spAutoFit/>
          </a:bodyPr>
          <a:lstStyle/>
          <a:p>
            <a:pPr algn="ctr">
              <a:buClrTx/>
              <a:buFontTx/>
              <a:buNone/>
            </a:pPr>
            <a:r>
              <a:rPr lang="it-IT" altLang="it-IT" sz="2200" b="1" i="1" dirty="0" smtClean="0">
                <a:solidFill>
                  <a:srgbClr val="005E7D"/>
                </a:solidFill>
                <a:latin typeface="Arial Narrow" panose="020B0606020202030204" pitchFamily="34" charset="0"/>
              </a:rPr>
              <a:t>Moratoria, sostituzione nuovo/vecchio debito, ristrutturazione</a:t>
            </a:r>
            <a:endParaRPr lang="it-IT" altLang="it-IT" sz="2200" b="1" i="1" dirty="0">
              <a:solidFill>
                <a:srgbClr val="005E7D"/>
              </a:solidFill>
              <a:latin typeface="Arial Narrow" panose="020B0606020202030204" pitchFamily="34" charset="0"/>
            </a:endParaRPr>
          </a:p>
        </p:txBody>
      </p:sp>
      <p:sp>
        <p:nvSpPr>
          <p:cNvPr id="8" name="Rectangle 4"/>
          <p:cNvSpPr>
            <a:spLocks noChangeArrowheads="1"/>
          </p:cNvSpPr>
          <p:nvPr/>
        </p:nvSpPr>
        <p:spPr bwMode="auto">
          <a:xfrm>
            <a:off x="750627" y="2169514"/>
            <a:ext cx="7656394" cy="4097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87350" indent="-387350">
              <a:tabLst>
                <a:tab pos="387350" algn="l"/>
                <a:tab pos="835025" algn="l"/>
                <a:tab pos="1284288" algn="l"/>
                <a:tab pos="1733550" algn="l"/>
                <a:tab pos="2182813" algn="l"/>
                <a:tab pos="2632075" algn="l"/>
                <a:tab pos="3081338" algn="l"/>
                <a:tab pos="3530600" algn="l"/>
                <a:tab pos="3979863" algn="l"/>
                <a:tab pos="4429125" algn="l"/>
                <a:tab pos="4878388" algn="l"/>
                <a:tab pos="5327650" algn="l"/>
                <a:tab pos="5776913" algn="l"/>
                <a:tab pos="6226175" algn="l"/>
                <a:tab pos="6675438" algn="l"/>
                <a:tab pos="7124700" algn="l"/>
                <a:tab pos="7573963" algn="l"/>
                <a:tab pos="8023225" algn="l"/>
                <a:tab pos="8472488" algn="l"/>
                <a:tab pos="8921750" algn="l"/>
                <a:tab pos="9371013" algn="l"/>
              </a:tabLst>
              <a:defRPr>
                <a:solidFill>
                  <a:srgbClr val="000000"/>
                </a:solidFill>
                <a:latin typeface="Calibri" pitchFamily="32" charset="0"/>
                <a:ea typeface="Microsoft YaHei" charset="-122"/>
              </a:defRPr>
            </a:lvl1pPr>
            <a:lvl2pPr>
              <a:tabLst>
                <a:tab pos="387350" algn="l"/>
                <a:tab pos="835025" algn="l"/>
                <a:tab pos="1284288" algn="l"/>
                <a:tab pos="1733550" algn="l"/>
                <a:tab pos="2182813" algn="l"/>
                <a:tab pos="2632075" algn="l"/>
                <a:tab pos="3081338" algn="l"/>
                <a:tab pos="3530600" algn="l"/>
                <a:tab pos="3979863" algn="l"/>
                <a:tab pos="4429125" algn="l"/>
                <a:tab pos="4878388" algn="l"/>
                <a:tab pos="5327650" algn="l"/>
                <a:tab pos="5776913" algn="l"/>
                <a:tab pos="6226175" algn="l"/>
                <a:tab pos="6675438" algn="l"/>
                <a:tab pos="7124700" algn="l"/>
                <a:tab pos="7573963" algn="l"/>
                <a:tab pos="8023225" algn="l"/>
                <a:tab pos="8472488" algn="l"/>
                <a:tab pos="8921750" algn="l"/>
                <a:tab pos="9371013" algn="l"/>
              </a:tabLst>
              <a:defRPr>
                <a:solidFill>
                  <a:srgbClr val="000000"/>
                </a:solidFill>
                <a:latin typeface="Calibri" pitchFamily="32" charset="0"/>
                <a:ea typeface="Microsoft YaHei" charset="-122"/>
              </a:defRPr>
            </a:lvl2pPr>
            <a:lvl3pPr>
              <a:tabLst>
                <a:tab pos="387350" algn="l"/>
                <a:tab pos="835025" algn="l"/>
                <a:tab pos="1284288" algn="l"/>
                <a:tab pos="1733550" algn="l"/>
                <a:tab pos="2182813" algn="l"/>
                <a:tab pos="2632075" algn="l"/>
                <a:tab pos="3081338" algn="l"/>
                <a:tab pos="3530600" algn="l"/>
                <a:tab pos="3979863" algn="l"/>
                <a:tab pos="4429125" algn="l"/>
                <a:tab pos="4878388" algn="l"/>
                <a:tab pos="5327650" algn="l"/>
                <a:tab pos="5776913" algn="l"/>
                <a:tab pos="6226175" algn="l"/>
                <a:tab pos="6675438" algn="l"/>
                <a:tab pos="7124700" algn="l"/>
                <a:tab pos="7573963" algn="l"/>
                <a:tab pos="8023225" algn="l"/>
                <a:tab pos="8472488" algn="l"/>
                <a:tab pos="8921750" algn="l"/>
                <a:tab pos="9371013" algn="l"/>
              </a:tabLst>
              <a:defRPr>
                <a:solidFill>
                  <a:srgbClr val="000000"/>
                </a:solidFill>
                <a:latin typeface="Calibri" pitchFamily="32" charset="0"/>
                <a:ea typeface="Microsoft YaHei" charset="-122"/>
              </a:defRPr>
            </a:lvl3pPr>
            <a:lvl4pPr>
              <a:tabLst>
                <a:tab pos="387350" algn="l"/>
                <a:tab pos="835025" algn="l"/>
                <a:tab pos="1284288" algn="l"/>
                <a:tab pos="1733550" algn="l"/>
                <a:tab pos="2182813" algn="l"/>
                <a:tab pos="2632075" algn="l"/>
                <a:tab pos="3081338" algn="l"/>
                <a:tab pos="3530600" algn="l"/>
                <a:tab pos="3979863" algn="l"/>
                <a:tab pos="4429125" algn="l"/>
                <a:tab pos="4878388" algn="l"/>
                <a:tab pos="5327650" algn="l"/>
                <a:tab pos="5776913" algn="l"/>
                <a:tab pos="6226175" algn="l"/>
                <a:tab pos="6675438" algn="l"/>
                <a:tab pos="7124700" algn="l"/>
                <a:tab pos="7573963" algn="l"/>
                <a:tab pos="8023225" algn="l"/>
                <a:tab pos="8472488" algn="l"/>
                <a:tab pos="8921750" algn="l"/>
                <a:tab pos="9371013" algn="l"/>
              </a:tabLst>
              <a:defRPr>
                <a:solidFill>
                  <a:srgbClr val="000000"/>
                </a:solidFill>
                <a:latin typeface="Calibri" pitchFamily="32" charset="0"/>
                <a:ea typeface="Microsoft YaHei" charset="-122"/>
              </a:defRPr>
            </a:lvl4pPr>
            <a:lvl5pPr>
              <a:tabLst>
                <a:tab pos="387350" algn="l"/>
                <a:tab pos="835025" algn="l"/>
                <a:tab pos="1284288" algn="l"/>
                <a:tab pos="1733550" algn="l"/>
                <a:tab pos="2182813" algn="l"/>
                <a:tab pos="2632075" algn="l"/>
                <a:tab pos="3081338" algn="l"/>
                <a:tab pos="3530600" algn="l"/>
                <a:tab pos="3979863" algn="l"/>
                <a:tab pos="4429125" algn="l"/>
                <a:tab pos="4878388" algn="l"/>
                <a:tab pos="5327650" algn="l"/>
                <a:tab pos="5776913" algn="l"/>
                <a:tab pos="6226175" algn="l"/>
                <a:tab pos="6675438" algn="l"/>
                <a:tab pos="7124700" algn="l"/>
                <a:tab pos="7573963" algn="l"/>
                <a:tab pos="8023225" algn="l"/>
                <a:tab pos="8472488" algn="l"/>
                <a:tab pos="8921750" algn="l"/>
                <a:tab pos="937101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87350" algn="l"/>
                <a:tab pos="835025" algn="l"/>
                <a:tab pos="1284288" algn="l"/>
                <a:tab pos="1733550" algn="l"/>
                <a:tab pos="2182813" algn="l"/>
                <a:tab pos="2632075" algn="l"/>
                <a:tab pos="3081338" algn="l"/>
                <a:tab pos="3530600" algn="l"/>
                <a:tab pos="3979863" algn="l"/>
                <a:tab pos="4429125" algn="l"/>
                <a:tab pos="4878388" algn="l"/>
                <a:tab pos="5327650" algn="l"/>
                <a:tab pos="5776913" algn="l"/>
                <a:tab pos="6226175" algn="l"/>
                <a:tab pos="6675438" algn="l"/>
                <a:tab pos="7124700" algn="l"/>
                <a:tab pos="7573963" algn="l"/>
                <a:tab pos="8023225" algn="l"/>
                <a:tab pos="8472488" algn="l"/>
                <a:tab pos="8921750" algn="l"/>
                <a:tab pos="937101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87350" algn="l"/>
                <a:tab pos="835025" algn="l"/>
                <a:tab pos="1284288" algn="l"/>
                <a:tab pos="1733550" algn="l"/>
                <a:tab pos="2182813" algn="l"/>
                <a:tab pos="2632075" algn="l"/>
                <a:tab pos="3081338" algn="l"/>
                <a:tab pos="3530600" algn="l"/>
                <a:tab pos="3979863" algn="l"/>
                <a:tab pos="4429125" algn="l"/>
                <a:tab pos="4878388" algn="l"/>
                <a:tab pos="5327650" algn="l"/>
                <a:tab pos="5776913" algn="l"/>
                <a:tab pos="6226175" algn="l"/>
                <a:tab pos="6675438" algn="l"/>
                <a:tab pos="7124700" algn="l"/>
                <a:tab pos="7573963" algn="l"/>
                <a:tab pos="8023225" algn="l"/>
                <a:tab pos="8472488" algn="l"/>
                <a:tab pos="8921750" algn="l"/>
                <a:tab pos="937101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87350" algn="l"/>
                <a:tab pos="835025" algn="l"/>
                <a:tab pos="1284288" algn="l"/>
                <a:tab pos="1733550" algn="l"/>
                <a:tab pos="2182813" algn="l"/>
                <a:tab pos="2632075" algn="l"/>
                <a:tab pos="3081338" algn="l"/>
                <a:tab pos="3530600" algn="l"/>
                <a:tab pos="3979863" algn="l"/>
                <a:tab pos="4429125" algn="l"/>
                <a:tab pos="4878388" algn="l"/>
                <a:tab pos="5327650" algn="l"/>
                <a:tab pos="5776913" algn="l"/>
                <a:tab pos="6226175" algn="l"/>
                <a:tab pos="6675438" algn="l"/>
                <a:tab pos="7124700" algn="l"/>
                <a:tab pos="7573963" algn="l"/>
                <a:tab pos="8023225" algn="l"/>
                <a:tab pos="8472488" algn="l"/>
                <a:tab pos="8921750" algn="l"/>
                <a:tab pos="937101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87350" algn="l"/>
                <a:tab pos="835025" algn="l"/>
                <a:tab pos="1284288" algn="l"/>
                <a:tab pos="1733550" algn="l"/>
                <a:tab pos="2182813" algn="l"/>
                <a:tab pos="2632075" algn="l"/>
                <a:tab pos="3081338" algn="l"/>
                <a:tab pos="3530600" algn="l"/>
                <a:tab pos="3979863" algn="l"/>
                <a:tab pos="4429125" algn="l"/>
                <a:tab pos="4878388" algn="l"/>
                <a:tab pos="5327650" algn="l"/>
                <a:tab pos="5776913" algn="l"/>
                <a:tab pos="6226175" algn="l"/>
                <a:tab pos="6675438" algn="l"/>
                <a:tab pos="7124700" algn="l"/>
                <a:tab pos="7573963" algn="l"/>
                <a:tab pos="8023225" algn="l"/>
                <a:tab pos="8472488" algn="l"/>
                <a:tab pos="8921750" algn="l"/>
                <a:tab pos="9371013" algn="l"/>
              </a:tabLst>
              <a:defRPr>
                <a:solidFill>
                  <a:srgbClr val="000000"/>
                </a:solidFill>
                <a:latin typeface="Calibri" pitchFamily="32" charset="0"/>
                <a:ea typeface="Microsoft YaHei" charset="-122"/>
              </a:defRPr>
            </a:lvl9pPr>
          </a:lstStyle>
          <a:p>
            <a:pPr marL="342900" indent="-342900" algn="just">
              <a:lnSpc>
                <a:spcPct val="113000"/>
              </a:lnSpc>
              <a:spcBef>
                <a:spcPts val="600"/>
              </a:spcBef>
              <a:spcAft>
                <a:spcPts val="600"/>
              </a:spcAft>
              <a:buFont typeface="Arial" panose="020B0604020202020204" pitchFamily="34" charset="0"/>
              <a:buChar char="•"/>
            </a:pPr>
            <a:r>
              <a:rPr lang="it-IT" altLang="it-IT" sz="2000" dirty="0">
                <a:latin typeface="Arial Narrow" panose="020B0606020202030204" pitchFamily="34" charset="0"/>
              </a:rPr>
              <a:t>Ricercare soluzioni per</a:t>
            </a:r>
            <a:r>
              <a:rPr lang="it-IT" altLang="it-IT" sz="2000" b="1" dirty="0">
                <a:latin typeface="Arial Narrow" panose="020B0606020202030204" pitchFamily="34" charset="0"/>
              </a:rPr>
              <a:t> riportare il servizio del debito a valori di </a:t>
            </a:r>
            <a:r>
              <a:rPr lang="it-IT" altLang="it-IT" sz="2000" b="1" dirty="0" smtClean="0">
                <a:latin typeface="Arial Narrow" panose="020B0606020202030204" pitchFamily="34" charset="0"/>
              </a:rPr>
              <a:t>mercato </a:t>
            </a:r>
            <a:r>
              <a:rPr lang="it-IT" altLang="it-IT" sz="2000" dirty="0" smtClean="0">
                <a:latin typeface="Arial Narrow" panose="020B0606020202030204" pitchFamily="34" charset="0"/>
              </a:rPr>
              <a:t>e</a:t>
            </a:r>
            <a:r>
              <a:rPr lang="it-IT" altLang="it-IT" sz="2000" b="1" dirty="0" smtClean="0">
                <a:latin typeface="Arial Narrow" panose="020B0606020202030204" pitchFamily="34" charset="0"/>
              </a:rPr>
              <a:t> </a:t>
            </a:r>
            <a:r>
              <a:rPr lang="it-IT" altLang="it-IT" sz="2000" dirty="0" smtClean="0">
                <a:latin typeface="Arial Narrow" panose="020B0606020202030204" pitchFamily="34" charset="0"/>
              </a:rPr>
              <a:t>favorire </a:t>
            </a:r>
            <a:r>
              <a:rPr lang="it-IT" altLang="it-IT" sz="2000" b="1" dirty="0">
                <a:latin typeface="Arial Narrow" panose="020B0606020202030204" pitchFamily="34" charset="0"/>
              </a:rPr>
              <a:t>l'estinzione delle posizioni debitorie più </a:t>
            </a:r>
            <a:r>
              <a:rPr lang="it-IT" altLang="it-IT" sz="2000" b="1" dirty="0" smtClean="0">
                <a:latin typeface="Arial Narrow" panose="020B0606020202030204" pitchFamily="34" charset="0"/>
              </a:rPr>
              <a:t>onerose</a:t>
            </a:r>
          </a:p>
          <a:p>
            <a:pPr marL="808038" indent="-342900" algn="just">
              <a:lnSpc>
                <a:spcPct val="113000"/>
              </a:lnSpc>
              <a:spcBef>
                <a:spcPts val="600"/>
              </a:spcBef>
              <a:spcAft>
                <a:spcPts val="600"/>
              </a:spcAft>
              <a:buFont typeface="Wingdings" panose="05000000000000000000" pitchFamily="2" charset="2"/>
              <a:buChar char="Ø"/>
            </a:pPr>
            <a:r>
              <a:rPr lang="it-IT" altLang="it-IT" sz="1800" b="1" dirty="0" smtClean="0">
                <a:latin typeface="Arial Narrow" panose="020B0606020202030204" pitchFamily="34" charset="0"/>
              </a:rPr>
              <a:t>Sospendere </a:t>
            </a:r>
            <a:r>
              <a:rPr lang="it-IT" altLang="it-IT" sz="1800" b="1" dirty="0">
                <a:latin typeface="Arial Narrow" panose="020B0606020202030204" pitchFamily="34" charset="0"/>
              </a:rPr>
              <a:t>le rate di mutuo per i piccoli </a:t>
            </a:r>
            <a:r>
              <a:rPr lang="it-IT" altLang="it-IT" sz="1800" b="1" dirty="0" smtClean="0">
                <a:latin typeface="Arial Narrow" panose="020B0606020202030204" pitchFamily="34" charset="0"/>
              </a:rPr>
              <a:t>Comuni</a:t>
            </a:r>
            <a:r>
              <a:rPr lang="it-IT" altLang="it-IT" sz="1800" dirty="0" smtClean="0">
                <a:latin typeface="Arial Narrow" panose="020B0606020202030204" pitchFamily="34" charset="0"/>
              </a:rPr>
              <a:t> </a:t>
            </a:r>
            <a:r>
              <a:rPr lang="it-IT" altLang="it-IT" sz="1800" dirty="0">
                <a:latin typeface="Arial Narrow" panose="020B0606020202030204" pitchFamily="34" charset="0"/>
              </a:rPr>
              <a:t>con alto costo del debito</a:t>
            </a:r>
          </a:p>
          <a:p>
            <a:pPr marL="808038" indent="-342900" algn="just">
              <a:lnSpc>
                <a:spcPct val="113000"/>
              </a:lnSpc>
              <a:spcBef>
                <a:spcPts val="600"/>
              </a:spcBef>
              <a:spcAft>
                <a:spcPts val="600"/>
              </a:spcAft>
              <a:buFont typeface="Wingdings" panose="05000000000000000000" pitchFamily="2" charset="2"/>
              <a:buChar char="Ø"/>
            </a:pPr>
            <a:r>
              <a:rPr lang="it-IT" altLang="it-IT" sz="1800" dirty="0" smtClean="0">
                <a:latin typeface="Arial Narrow" panose="020B0606020202030204" pitchFamily="34" charset="0"/>
              </a:rPr>
              <a:t>Permettere la </a:t>
            </a:r>
            <a:r>
              <a:rPr lang="it-IT" altLang="it-IT" sz="1800" b="1" dirty="0" smtClean="0">
                <a:latin typeface="Arial Narrow" panose="020B0606020202030204" pitchFamily="34" charset="0"/>
              </a:rPr>
              <a:t>sostituzione del vecchio debito </a:t>
            </a:r>
            <a:r>
              <a:rPr lang="it-IT" altLang="it-IT" sz="1800" dirty="0" smtClean="0">
                <a:latin typeface="Arial Narrow" panose="020B0606020202030204" pitchFamily="34" charset="0"/>
              </a:rPr>
              <a:t>con nuovo debito a tassi correnti di mercato</a:t>
            </a:r>
          </a:p>
          <a:p>
            <a:pPr marL="808038" indent="-342900" algn="just">
              <a:lnSpc>
                <a:spcPct val="113000"/>
              </a:lnSpc>
              <a:spcBef>
                <a:spcPts val="600"/>
              </a:spcBef>
              <a:spcAft>
                <a:spcPts val="600"/>
              </a:spcAft>
              <a:buFont typeface="Wingdings" panose="05000000000000000000" pitchFamily="2" charset="2"/>
              <a:buChar char="Ø"/>
            </a:pPr>
            <a:r>
              <a:rPr lang="it-IT" altLang="it-IT" sz="1800" dirty="0" smtClean="0">
                <a:latin typeface="Arial Narrow" panose="020B0606020202030204" pitchFamily="34" charset="0"/>
              </a:rPr>
              <a:t>Applicare </a:t>
            </a:r>
            <a:r>
              <a:rPr lang="it-IT" altLang="it-IT" sz="1800" dirty="0">
                <a:latin typeface="Arial Narrow" panose="020B0606020202030204" pitchFamily="34" charset="0"/>
              </a:rPr>
              <a:t>ai </a:t>
            </a:r>
            <a:r>
              <a:rPr lang="it-IT" altLang="it-IT" sz="1800" dirty="0" smtClean="0">
                <a:latin typeface="Arial Narrow" panose="020B0606020202030204" pitchFamily="34" charset="0"/>
              </a:rPr>
              <a:t>Comuni </a:t>
            </a:r>
            <a:r>
              <a:rPr lang="it-IT" altLang="it-IT" sz="1800" dirty="0">
                <a:latin typeface="Arial Narrow" panose="020B0606020202030204" pitchFamily="34" charset="0"/>
              </a:rPr>
              <a:t>la </a:t>
            </a:r>
            <a:r>
              <a:rPr lang="it-IT" altLang="it-IT" sz="1800" b="1" dirty="0">
                <a:latin typeface="Arial Narrow" panose="020B0606020202030204" pitchFamily="34" charset="0"/>
              </a:rPr>
              <a:t>ristrutturazione accordata alle </a:t>
            </a:r>
            <a:r>
              <a:rPr lang="it-IT" altLang="it-IT" sz="1800" b="1" dirty="0" smtClean="0">
                <a:latin typeface="Arial Narrow" panose="020B0606020202030204" pitchFamily="34" charset="0"/>
              </a:rPr>
              <a:t>Regioni</a:t>
            </a:r>
          </a:p>
          <a:p>
            <a:pPr marL="465138" indent="0" algn="ctr">
              <a:spcBef>
                <a:spcPts val="600"/>
              </a:spcBef>
              <a:spcAft>
                <a:spcPts val="0"/>
              </a:spcAft>
            </a:pPr>
            <a:r>
              <a:rPr lang="it-IT" altLang="it-IT" sz="1800" b="1" i="1" dirty="0">
                <a:solidFill>
                  <a:srgbClr val="005E7D"/>
                </a:solidFill>
                <a:latin typeface="Arial Narrow" panose="020B0606020202030204" pitchFamily="34" charset="0"/>
                <a:ea typeface="ヒラギノ角ゴ Pro W3" charset="-128"/>
              </a:rPr>
              <a:t>Ripartire più equamente i costi del debito tra Stato e Comuni </a:t>
            </a:r>
          </a:p>
          <a:p>
            <a:pPr marL="465138" indent="0" algn="ctr">
              <a:lnSpc>
                <a:spcPct val="113000"/>
              </a:lnSpc>
              <a:spcBef>
                <a:spcPts val="0"/>
              </a:spcBef>
              <a:spcAft>
                <a:spcPts val="600"/>
              </a:spcAft>
            </a:pPr>
            <a:r>
              <a:rPr lang="it-IT" altLang="it-IT" sz="1800" b="1" i="1" dirty="0">
                <a:solidFill>
                  <a:srgbClr val="005E7D"/>
                </a:solidFill>
                <a:latin typeface="Arial Narrow" panose="020B0606020202030204" pitchFamily="34" charset="0"/>
                <a:ea typeface="ヒラギノ角ゴ Pro W3" charset="-128"/>
              </a:rPr>
              <a:t>i Comuni subiscono un tasso medio di quasi il 5%</a:t>
            </a:r>
          </a:p>
          <a:p>
            <a:pPr marL="342900" indent="-342900" algn="just">
              <a:lnSpc>
                <a:spcPct val="113000"/>
              </a:lnSpc>
              <a:spcBef>
                <a:spcPts val="600"/>
              </a:spcBef>
              <a:spcAft>
                <a:spcPts val="600"/>
              </a:spcAft>
              <a:buFont typeface="Arial" panose="020B0604020202020204" pitchFamily="34" charset="0"/>
              <a:buChar char="•"/>
            </a:pPr>
            <a:r>
              <a:rPr lang="it-IT" altLang="it-IT" sz="2000" dirty="0">
                <a:latin typeface="Arial Narrow" panose="020B0606020202030204" pitchFamily="34" charset="0"/>
              </a:rPr>
              <a:t>Liberare nuove risorse per gli investimenti </a:t>
            </a:r>
            <a:r>
              <a:rPr lang="it-IT" altLang="it-IT" sz="2000" dirty="0" smtClean="0">
                <a:latin typeface="Arial Narrow" panose="020B0606020202030204" pitchFamily="34" charset="0"/>
              </a:rPr>
              <a:t>locali per </a:t>
            </a:r>
            <a:r>
              <a:rPr lang="it-IT" altLang="it-IT" sz="2000" dirty="0">
                <a:latin typeface="Arial Narrow" panose="020B0606020202030204" pitchFamily="34" charset="0"/>
              </a:rPr>
              <a:t>un generalizzato </a:t>
            </a:r>
            <a:r>
              <a:rPr lang="it-IT" altLang="it-IT" sz="2000" b="1" dirty="0">
                <a:latin typeface="Arial Narrow" panose="020B0606020202030204" pitchFamily="34" charset="0"/>
              </a:rPr>
              <a:t>recupero della capacità di progettazione dei </a:t>
            </a:r>
            <a:r>
              <a:rPr lang="it-IT" altLang="it-IT" sz="2000" b="1" dirty="0" smtClean="0">
                <a:latin typeface="Arial Narrow" panose="020B0606020202030204" pitchFamily="34" charset="0"/>
              </a:rPr>
              <a:t>Comuni</a:t>
            </a:r>
            <a:endParaRPr lang="it-IT" altLang="it-IT" sz="2000" b="1" dirty="0">
              <a:latin typeface="Arial Narrow" panose="020B0606020202030204" pitchFamily="34" charset="0"/>
            </a:endParaRPr>
          </a:p>
        </p:txBody>
      </p:sp>
    </p:spTree>
    <p:extLst>
      <p:ext uri="{BB962C8B-B14F-4D97-AF65-F5344CB8AC3E}">
        <p14:creationId xmlns:p14="http://schemas.microsoft.com/office/powerpoint/2010/main" val="24188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11</a:t>
            </a:fld>
            <a:endParaRPr lang="it-IT" altLang="it-IT" sz="1200" dirty="0"/>
          </a:p>
        </p:txBody>
      </p:sp>
      <p:sp>
        <p:nvSpPr>
          <p:cNvPr id="7" name="Titolo 5"/>
          <p:cNvSpPr txBox="1">
            <a:spLocks/>
          </p:cNvSpPr>
          <p:nvPr/>
        </p:nvSpPr>
        <p:spPr>
          <a:xfrm>
            <a:off x="791570" y="348221"/>
            <a:ext cx="7451697" cy="887422"/>
          </a:xfrm>
          <a:prstGeom prst="rect">
            <a:avLst/>
          </a:prstGeom>
        </p:spPr>
        <p:txBody>
          <a:bodyPr vert="horz" wrap="square" lIns="91440" tIns="45720" rIns="91440" bIns="45720" rtlCol="0" anchor="t">
            <a:spAutoFit/>
          </a:bodyPr>
          <a:lstStyle>
            <a:lvl1pPr algn="ctr">
              <a:lnSpc>
                <a:spcPts val="3100"/>
              </a:lnSpc>
              <a:spcBef>
                <a:spcPct val="0"/>
              </a:spcBef>
              <a:buNone/>
              <a:defRPr sz="2400" b="1">
                <a:solidFill>
                  <a:srgbClr val="004B6B"/>
                </a:solidFill>
                <a:latin typeface="Arial" panose="020B0604020202020204" pitchFamily="34" charset="0"/>
                <a:ea typeface="+mj-ea"/>
                <a:cs typeface="Arial" panose="020B0604020202020204" pitchFamily="34" charset="0"/>
              </a:defRPr>
            </a:lvl1pPr>
          </a:lstStyle>
          <a:p>
            <a:r>
              <a:rPr lang="it-IT" sz="2600" dirty="0"/>
              <a:t>Il debito comunale</a:t>
            </a:r>
            <a:br>
              <a:rPr lang="it-IT" sz="2600" dirty="0"/>
            </a:br>
            <a:r>
              <a:rPr lang="it-IT" sz="2600" dirty="0"/>
              <a:t>è piccolo, si riduce, ma pesa </a:t>
            </a:r>
            <a:r>
              <a:rPr lang="it-IT" sz="2600" dirty="0" smtClean="0"/>
              <a:t>ancora molto</a:t>
            </a:r>
            <a:endParaRPr lang="it-IT" sz="2600" dirty="0"/>
          </a:p>
        </p:txBody>
      </p:sp>
      <p:sp>
        <p:nvSpPr>
          <p:cNvPr id="9" name="CasellaDiTesto 2"/>
          <p:cNvSpPr txBox="1">
            <a:spLocks noChangeArrowheads="1"/>
          </p:cNvSpPr>
          <p:nvPr/>
        </p:nvSpPr>
        <p:spPr bwMode="auto">
          <a:xfrm>
            <a:off x="668740" y="1379682"/>
            <a:ext cx="7916487" cy="3123932"/>
          </a:xfrm>
          <a:prstGeom prst="rect">
            <a:avLst/>
          </a:prstGeom>
          <a:solidFill>
            <a:sysClr val="window" lastClr="FFFFFF"/>
          </a:solidFill>
          <a:ln w="25400" cap="flat" cmpd="sng" algn="ctr">
            <a:noFill/>
            <a:prstDash val="solid"/>
            <a:headEnd/>
            <a:tailEnd/>
          </a:ln>
          <a:effectLst/>
        </p:spPr>
        <p:txBody>
          <a:bodyPr wrap="square">
            <a:spAutoFit/>
          </a:bodyPr>
          <a:lstStyle>
            <a:defPPr>
              <a:defRPr lang="it-I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180000" lvl="0" indent="-180000" algn="just" defTabSz="914400">
              <a:spcBef>
                <a:spcPts val="0"/>
              </a:spcBef>
              <a:spcAft>
                <a:spcPts val="300"/>
              </a:spcAft>
              <a:buClr>
                <a:srgbClr val="005E7D"/>
              </a:buClr>
              <a:buFont typeface="Arial" panose="020B0604020202020204" pitchFamily="34" charset="0"/>
              <a:buChar char="•"/>
              <a:defRPr/>
            </a:pPr>
            <a:r>
              <a:rPr lang="it-IT" sz="1800" dirty="0" smtClean="0">
                <a:latin typeface="Arial Narrow" panose="020B0606020202030204" pitchFamily="34" charset="0"/>
              </a:rPr>
              <a:t>Dal 2010 al 2015  </a:t>
            </a:r>
            <a:r>
              <a:rPr lang="it-IT" sz="1800" b="1" dirty="0" smtClean="0">
                <a:latin typeface="Arial Narrow" panose="020B0606020202030204" pitchFamily="34" charset="0"/>
              </a:rPr>
              <a:t>i Comuni riducono il debito </a:t>
            </a:r>
          </a:p>
          <a:p>
            <a:pPr marL="637200" lvl="1" indent="-180000" algn="just" defTabSz="914400">
              <a:spcBef>
                <a:spcPts val="0"/>
              </a:spcBef>
              <a:spcAft>
                <a:spcPts val="300"/>
              </a:spcAft>
              <a:buClr>
                <a:srgbClr val="005E7D"/>
              </a:buClr>
              <a:buFont typeface="Arial" panose="020B0604020202020204" pitchFamily="34" charset="0"/>
              <a:buChar char="•"/>
              <a:defRPr/>
            </a:pPr>
            <a:r>
              <a:rPr lang="it-IT" sz="1800" dirty="0" smtClean="0">
                <a:latin typeface="Arial Narrow" panose="020B0606020202030204" pitchFamily="34" charset="0"/>
              </a:rPr>
              <a:t>dal 2,6% al 2,0% </a:t>
            </a:r>
            <a:r>
              <a:rPr lang="it-IT" sz="1800" dirty="0">
                <a:latin typeface="Arial Narrow" panose="020B0606020202030204" pitchFamily="34" charset="0"/>
              </a:rPr>
              <a:t>sul totale PA </a:t>
            </a:r>
            <a:endParaRPr lang="it-IT" sz="1800" dirty="0" smtClean="0">
              <a:latin typeface="Arial Narrow" panose="020B0606020202030204" pitchFamily="34" charset="0"/>
            </a:endParaRPr>
          </a:p>
          <a:p>
            <a:pPr marL="637200" lvl="1" indent="-180000" algn="just" defTabSz="914400">
              <a:spcBef>
                <a:spcPts val="0"/>
              </a:spcBef>
              <a:spcAft>
                <a:spcPts val="300"/>
              </a:spcAft>
              <a:buClr>
                <a:srgbClr val="005E7D"/>
              </a:buClr>
              <a:buFont typeface="Arial" panose="020B0604020202020204" pitchFamily="34" charset="0"/>
              <a:buChar char="•"/>
              <a:defRPr/>
            </a:pPr>
            <a:r>
              <a:rPr lang="it-IT" sz="1800" b="1" dirty="0" smtClean="0">
                <a:latin typeface="Arial Narrow" panose="020B0606020202030204" pitchFamily="34" charset="0"/>
              </a:rPr>
              <a:t>-5,8 miliardi di euro, da 48 a 42 mld.,  -12% in 5 anni</a:t>
            </a:r>
          </a:p>
          <a:p>
            <a:pPr marL="180000" lvl="0" indent="-180000" algn="just" defTabSz="914400">
              <a:spcBef>
                <a:spcPts val="900"/>
              </a:spcBef>
              <a:spcAft>
                <a:spcPts val="300"/>
              </a:spcAft>
              <a:buClr>
                <a:srgbClr val="005E7D"/>
              </a:buClr>
              <a:buFont typeface="Arial" panose="020B0604020202020204" pitchFamily="34" charset="0"/>
              <a:buChar char="•"/>
              <a:defRPr/>
            </a:pPr>
            <a:r>
              <a:rPr lang="it-IT" sz="1800" b="1" dirty="0" smtClean="0">
                <a:latin typeface="Arial Narrow" panose="020B0606020202030204" pitchFamily="34" charset="0"/>
              </a:rPr>
              <a:t>Gli oneri del debito (interessi e rate)</a:t>
            </a:r>
            <a:r>
              <a:rPr lang="it-IT" sz="1800" dirty="0" smtClean="0">
                <a:latin typeface="Arial Narrow" panose="020B0606020202030204" pitchFamily="34" charset="0"/>
              </a:rPr>
              <a:t> </a:t>
            </a:r>
            <a:r>
              <a:rPr lang="it-IT" sz="1800" b="1" dirty="0" smtClean="0">
                <a:latin typeface="Arial Narrow" panose="020B0606020202030204" pitchFamily="34" charset="0"/>
              </a:rPr>
              <a:t>risentono dei tassi elevati di qualche anno fa </a:t>
            </a:r>
            <a:r>
              <a:rPr lang="it-IT" sz="1800" dirty="0" smtClean="0">
                <a:latin typeface="Arial Narrow" panose="020B0606020202030204" pitchFamily="34" charset="0"/>
              </a:rPr>
              <a:t>e incidono molto pesantemente su ampie fasce di Comuni, in particolare medio-piccoli</a:t>
            </a:r>
          </a:p>
          <a:p>
            <a:pPr marL="180000" lvl="0" indent="-180000" algn="just" defTabSz="914400">
              <a:spcBef>
                <a:spcPts val="900"/>
              </a:spcBef>
              <a:spcAft>
                <a:spcPts val="300"/>
              </a:spcAft>
              <a:buClr>
                <a:srgbClr val="005E7D"/>
              </a:buClr>
              <a:buFont typeface="Arial" panose="020B0604020202020204" pitchFamily="34" charset="0"/>
              <a:buChar char="•"/>
              <a:defRPr/>
            </a:pPr>
            <a:r>
              <a:rPr lang="it-IT" sz="1800" dirty="0" smtClean="0">
                <a:latin typeface="Arial Narrow" panose="020B0606020202030204" pitchFamily="34" charset="0"/>
              </a:rPr>
              <a:t>Il </a:t>
            </a:r>
            <a:r>
              <a:rPr lang="it-IT" sz="1800" b="1" dirty="0" smtClean="0">
                <a:latin typeface="Arial Narrow" panose="020B0606020202030204" pitchFamily="34" charset="0"/>
              </a:rPr>
              <a:t>29% dei </a:t>
            </a:r>
            <a:r>
              <a:rPr lang="it-IT" sz="1800" b="1" dirty="0">
                <a:latin typeface="Arial Narrow" panose="020B0606020202030204" pitchFamily="34" charset="0"/>
              </a:rPr>
              <a:t>C</a:t>
            </a:r>
            <a:r>
              <a:rPr lang="it-IT" sz="1800" b="1" dirty="0" smtClean="0">
                <a:latin typeface="Arial Narrow" panose="020B0606020202030204" pitchFamily="34" charset="0"/>
              </a:rPr>
              <a:t>omuni fino a 5.000</a:t>
            </a:r>
            <a:r>
              <a:rPr lang="it-IT" sz="1800" dirty="0" smtClean="0">
                <a:latin typeface="Arial Narrow" panose="020B0606020202030204" pitchFamily="34" charset="0"/>
              </a:rPr>
              <a:t> abitanti sopporta un </a:t>
            </a:r>
            <a:r>
              <a:rPr lang="it-IT" sz="1800" b="1" dirty="0" smtClean="0">
                <a:latin typeface="Arial Narrow" panose="020B0606020202030204" pitchFamily="34" charset="0"/>
              </a:rPr>
              <a:t>onere totale del debito</a:t>
            </a:r>
            <a:r>
              <a:rPr lang="it-IT" sz="1800" dirty="0" smtClean="0">
                <a:latin typeface="Arial Narrow" panose="020B0606020202030204" pitchFamily="34" charset="0"/>
              </a:rPr>
              <a:t> compreso </a:t>
            </a:r>
            <a:r>
              <a:rPr lang="it-IT" sz="1800" b="1" dirty="0" smtClean="0">
                <a:latin typeface="Arial Narrow" panose="020B0606020202030204" pitchFamily="34" charset="0"/>
              </a:rPr>
              <a:t>tra il 12% e il 18% delle proprie spese correnti</a:t>
            </a:r>
            <a:r>
              <a:rPr lang="it-IT" sz="1800" dirty="0" smtClean="0">
                <a:latin typeface="Arial Narrow" panose="020B0606020202030204" pitchFamily="34" charset="0"/>
              </a:rPr>
              <a:t>, </a:t>
            </a:r>
          </a:p>
          <a:p>
            <a:pPr marL="180000" lvl="0" indent="-180000" algn="just" defTabSz="914400">
              <a:spcBef>
                <a:spcPts val="900"/>
              </a:spcBef>
              <a:spcAft>
                <a:spcPts val="300"/>
              </a:spcAft>
              <a:buClr>
                <a:srgbClr val="005E7D"/>
              </a:buClr>
              <a:buFont typeface="Arial" panose="020B0604020202020204" pitchFamily="34" charset="0"/>
              <a:buChar char="•"/>
              <a:defRPr/>
            </a:pPr>
            <a:r>
              <a:rPr lang="it-IT" sz="1800" b="1" dirty="0" smtClean="0">
                <a:latin typeface="Arial Narrow" panose="020B0606020202030204" pitchFamily="34" charset="0"/>
              </a:rPr>
              <a:t>Il 18% dei Comuni fino a 10.000 </a:t>
            </a:r>
            <a:r>
              <a:rPr lang="it-IT" sz="1800" dirty="0" smtClean="0">
                <a:latin typeface="Arial Narrow" panose="020B0606020202030204" pitchFamily="34" charset="0"/>
              </a:rPr>
              <a:t>abitanti ha un onere da debito </a:t>
            </a:r>
            <a:r>
              <a:rPr lang="it-IT" sz="1800" b="1" dirty="0" smtClean="0">
                <a:latin typeface="Arial Narrow" panose="020B0606020202030204" pitchFamily="34" charset="0"/>
              </a:rPr>
              <a:t>superiore al 18% delle spese correnti </a:t>
            </a:r>
          </a:p>
        </p:txBody>
      </p:sp>
      <p:sp>
        <p:nvSpPr>
          <p:cNvPr id="10" name="Rettangolo 9"/>
          <p:cNvSpPr/>
          <p:nvPr/>
        </p:nvSpPr>
        <p:spPr>
          <a:xfrm>
            <a:off x="646013" y="4759686"/>
            <a:ext cx="3122762" cy="523220"/>
          </a:xfrm>
          <a:prstGeom prst="rect">
            <a:avLst/>
          </a:prstGeom>
        </p:spPr>
        <p:txBody>
          <a:bodyPr wrap="square">
            <a:spAutoFit/>
          </a:bodyPr>
          <a:lstStyle/>
          <a:p>
            <a:pPr algn="ctr"/>
            <a:r>
              <a:rPr lang="it-IT" sz="1400" b="1" i="1" dirty="0">
                <a:solidFill>
                  <a:srgbClr val="C00000"/>
                </a:solidFill>
                <a:latin typeface="Arial Narrow" panose="020B0606020202030204" pitchFamily="34" charset="0"/>
              </a:rPr>
              <a:t>Comuni fino a 5mila ab. con costo debito</a:t>
            </a:r>
          </a:p>
          <a:p>
            <a:pPr algn="ctr"/>
            <a:r>
              <a:rPr lang="it-IT" sz="1400" b="1" i="1" dirty="0">
                <a:solidFill>
                  <a:srgbClr val="C00000"/>
                </a:solidFill>
                <a:latin typeface="Arial Narrow" panose="020B0606020202030204" pitchFamily="34" charset="0"/>
              </a:rPr>
              <a:t>compreso tra 12% e 18% spese correnti</a:t>
            </a:r>
            <a:endParaRPr lang="it-IT" sz="1400" b="1" i="1" dirty="0">
              <a:solidFill>
                <a:srgbClr val="C00000"/>
              </a:solidFill>
            </a:endParaRPr>
          </a:p>
        </p:txBody>
      </p:sp>
      <p:sp>
        <p:nvSpPr>
          <p:cNvPr id="11" name="Rettangolo 10"/>
          <p:cNvSpPr/>
          <p:nvPr/>
        </p:nvSpPr>
        <p:spPr>
          <a:xfrm>
            <a:off x="654477" y="5630802"/>
            <a:ext cx="3122762" cy="523220"/>
          </a:xfrm>
          <a:prstGeom prst="rect">
            <a:avLst/>
          </a:prstGeom>
        </p:spPr>
        <p:txBody>
          <a:bodyPr wrap="square">
            <a:spAutoFit/>
          </a:bodyPr>
          <a:lstStyle/>
          <a:p>
            <a:pPr algn="ctr"/>
            <a:r>
              <a:rPr lang="it-IT" sz="1400" b="1" i="1" dirty="0">
                <a:solidFill>
                  <a:srgbClr val="C00000"/>
                </a:solidFill>
                <a:latin typeface="Arial Narrow" panose="020B0606020202030204" pitchFamily="34" charset="0"/>
              </a:rPr>
              <a:t>Comuni fino a 10mila ab. con costo debito</a:t>
            </a:r>
          </a:p>
          <a:p>
            <a:pPr algn="ctr"/>
            <a:r>
              <a:rPr lang="it-IT" sz="1400" b="1" i="1" dirty="0">
                <a:solidFill>
                  <a:srgbClr val="C00000"/>
                </a:solidFill>
                <a:latin typeface="Arial Narrow" panose="020B0606020202030204" pitchFamily="34" charset="0"/>
              </a:rPr>
              <a:t>superiore al 18% spese correnti</a:t>
            </a:r>
            <a:endParaRPr lang="it-IT" sz="1400" b="1" i="1" dirty="0">
              <a:solidFill>
                <a:srgbClr val="C00000"/>
              </a:solidFill>
            </a:endParaRPr>
          </a:p>
        </p:txBody>
      </p:sp>
      <p:sp>
        <p:nvSpPr>
          <p:cNvPr id="12" name="CasellaDiTesto 11"/>
          <p:cNvSpPr txBox="1"/>
          <p:nvPr/>
        </p:nvSpPr>
        <p:spPr>
          <a:xfrm>
            <a:off x="4063184" y="4324449"/>
            <a:ext cx="791808" cy="369332"/>
          </a:xfrm>
          <a:prstGeom prst="rect">
            <a:avLst/>
          </a:prstGeom>
          <a:noFill/>
        </p:spPr>
        <p:txBody>
          <a:bodyPr wrap="square" rtlCol="0">
            <a:spAutoFit/>
          </a:bodyPr>
          <a:lstStyle/>
          <a:p>
            <a:pPr algn="ctr"/>
            <a:r>
              <a:rPr lang="it-IT" sz="1800" b="1" dirty="0">
                <a:latin typeface="Arial Narrow" panose="020B0606020202030204" pitchFamily="34" charset="0"/>
              </a:rPr>
              <a:t>NORD</a:t>
            </a:r>
            <a:endParaRPr lang="it-IT" b="1" dirty="0">
              <a:latin typeface="Arial Narrow" panose="020B0606020202030204" pitchFamily="34" charset="0"/>
            </a:endParaRPr>
          </a:p>
        </p:txBody>
      </p:sp>
      <p:sp>
        <p:nvSpPr>
          <p:cNvPr id="13" name="CasellaDiTesto 12"/>
          <p:cNvSpPr txBox="1"/>
          <p:nvPr/>
        </p:nvSpPr>
        <p:spPr>
          <a:xfrm>
            <a:off x="6184038" y="4324449"/>
            <a:ext cx="1035170" cy="369332"/>
          </a:xfrm>
          <a:prstGeom prst="rect">
            <a:avLst/>
          </a:prstGeom>
          <a:noFill/>
        </p:spPr>
        <p:txBody>
          <a:bodyPr wrap="square" rtlCol="0">
            <a:spAutoFit/>
          </a:bodyPr>
          <a:lstStyle/>
          <a:p>
            <a:pPr algn="ctr"/>
            <a:r>
              <a:rPr lang="it-IT" sz="1800" b="1" dirty="0">
                <a:latin typeface="Arial Narrow" panose="020B0606020202030204" pitchFamily="34" charset="0"/>
              </a:rPr>
              <a:t>CENTRO</a:t>
            </a:r>
            <a:endParaRPr lang="it-IT" b="1" dirty="0">
              <a:latin typeface="Arial Narrow" panose="020B0606020202030204" pitchFamily="34" charset="0"/>
            </a:endParaRPr>
          </a:p>
        </p:txBody>
      </p:sp>
      <p:sp>
        <p:nvSpPr>
          <p:cNvPr id="14" name="CasellaDiTesto 13"/>
          <p:cNvSpPr txBox="1"/>
          <p:nvPr/>
        </p:nvSpPr>
        <p:spPr>
          <a:xfrm>
            <a:off x="7282748" y="4318238"/>
            <a:ext cx="1561382" cy="369332"/>
          </a:xfrm>
          <a:prstGeom prst="rect">
            <a:avLst/>
          </a:prstGeom>
          <a:noFill/>
        </p:spPr>
        <p:txBody>
          <a:bodyPr wrap="square" rtlCol="0">
            <a:spAutoFit/>
          </a:bodyPr>
          <a:lstStyle>
            <a:defPPr>
              <a:defRPr lang="it-IT"/>
            </a:defPPr>
            <a:lvl1pPr algn="ctr">
              <a:defRPr sz="1800" b="1">
                <a:latin typeface="Arial Narrow" panose="020B0606020202030204" pitchFamily="34" charset="0"/>
              </a:defRPr>
            </a:lvl1pPr>
          </a:lstStyle>
          <a:p>
            <a:r>
              <a:rPr lang="it-IT" dirty="0"/>
              <a:t>SUD E ISOLE</a:t>
            </a:r>
          </a:p>
        </p:txBody>
      </p:sp>
      <p:sp>
        <p:nvSpPr>
          <p:cNvPr id="15" name="Ovale 14"/>
          <p:cNvSpPr/>
          <p:nvPr/>
        </p:nvSpPr>
        <p:spPr>
          <a:xfrm>
            <a:off x="3938465" y="4730974"/>
            <a:ext cx="905774" cy="699664"/>
          </a:xfrm>
          <a:prstGeom prst="ellipse">
            <a:avLst/>
          </a:prstGeom>
          <a:solidFill>
            <a:srgbClr val="5B9BD5"/>
          </a:solidFill>
          <a:ln w="6350" cap="flat" cmpd="sng" algn="ctr">
            <a:solidFill>
              <a:srgbClr val="5B9BD5"/>
            </a:solidFill>
            <a:prstDash val="solid"/>
            <a:miter lim="800000"/>
          </a:ln>
          <a:effectLst/>
        </p:spPr>
        <p:txBody>
          <a:bodyPr rtlCol="0" anchor="ctr"/>
          <a:lstStyle/>
          <a:p>
            <a:pPr algn="ctr" defTabSz="457200" eaLnBrk="1" fontAlgn="auto" hangingPunct="1">
              <a:spcBef>
                <a:spcPts val="0"/>
              </a:spcBef>
              <a:spcAft>
                <a:spcPts val="0"/>
              </a:spcAft>
            </a:pPr>
            <a:r>
              <a:rPr lang="it-IT" sz="2000" b="1" kern="0" dirty="0">
                <a:solidFill>
                  <a:prstClr val="white"/>
                </a:solidFill>
                <a:latin typeface="Arial Narrow" panose="020B0606020202030204" pitchFamily="34" charset="0"/>
              </a:rPr>
              <a:t>772</a:t>
            </a:r>
          </a:p>
        </p:txBody>
      </p:sp>
      <p:sp>
        <p:nvSpPr>
          <p:cNvPr id="16" name="Ovale 15"/>
          <p:cNvSpPr/>
          <p:nvPr/>
        </p:nvSpPr>
        <p:spPr>
          <a:xfrm>
            <a:off x="6282273" y="4730974"/>
            <a:ext cx="905774" cy="699664"/>
          </a:xfrm>
          <a:prstGeom prst="ellipse">
            <a:avLst/>
          </a:prstGeom>
          <a:solidFill>
            <a:srgbClr val="5B9BD5"/>
          </a:solidFill>
          <a:ln w="6350" cap="flat" cmpd="sng" algn="ctr">
            <a:solidFill>
              <a:srgbClr val="5B9BD5"/>
            </a:solidFill>
            <a:prstDash val="solid"/>
            <a:miter lim="800000"/>
          </a:ln>
          <a:effectLst/>
        </p:spPr>
        <p:txBody>
          <a:bodyPr rtlCol="0" anchor="ctr"/>
          <a:lstStyle/>
          <a:p>
            <a:pPr algn="ctr" defTabSz="457200" eaLnBrk="1" fontAlgn="auto" hangingPunct="1">
              <a:spcBef>
                <a:spcPts val="0"/>
              </a:spcBef>
              <a:spcAft>
                <a:spcPts val="0"/>
              </a:spcAft>
            </a:pPr>
            <a:r>
              <a:rPr lang="it-IT" sz="2000" b="1" kern="0" dirty="0">
                <a:solidFill>
                  <a:prstClr val="white"/>
                </a:solidFill>
                <a:latin typeface="Arial Narrow" panose="020B0606020202030204" pitchFamily="34" charset="0"/>
                <a:ea typeface="ヒラギノ角ゴ Pro W3" charset="-128"/>
              </a:rPr>
              <a:t>186</a:t>
            </a:r>
          </a:p>
        </p:txBody>
      </p:sp>
      <p:sp>
        <p:nvSpPr>
          <p:cNvPr id="17" name="Ovale 16"/>
          <p:cNvSpPr/>
          <p:nvPr/>
        </p:nvSpPr>
        <p:spPr>
          <a:xfrm>
            <a:off x="7558438" y="4728106"/>
            <a:ext cx="905774" cy="699664"/>
          </a:xfrm>
          <a:prstGeom prst="ellipse">
            <a:avLst/>
          </a:prstGeom>
          <a:solidFill>
            <a:srgbClr val="5B9BD5"/>
          </a:solidFill>
          <a:ln w="6350" cap="flat" cmpd="sng" algn="ctr">
            <a:solidFill>
              <a:srgbClr val="5B9BD5"/>
            </a:solidFill>
            <a:prstDash val="solid"/>
            <a:miter lim="800000"/>
          </a:ln>
          <a:effectLst/>
        </p:spPr>
        <p:txBody>
          <a:bodyPr rtlCol="0" anchor="ctr"/>
          <a:lstStyle/>
          <a:p>
            <a:pPr algn="ctr" defTabSz="457200" eaLnBrk="1" fontAlgn="auto" hangingPunct="1">
              <a:spcBef>
                <a:spcPts val="0"/>
              </a:spcBef>
              <a:spcAft>
                <a:spcPts val="0"/>
              </a:spcAft>
            </a:pPr>
            <a:r>
              <a:rPr lang="it-IT" sz="2000" b="1" kern="0" dirty="0">
                <a:solidFill>
                  <a:prstClr val="white"/>
                </a:solidFill>
                <a:latin typeface="Arial Narrow" panose="020B0606020202030204" pitchFamily="34" charset="0"/>
                <a:ea typeface="ヒラギノ角ゴ Pro W3" charset="-128"/>
              </a:rPr>
              <a:t>387</a:t>
            </a:r>
          </a:p>
        </p:txBody>
      </p:sp>
      <p:sp>
        <p:nvSpPr>
          <p:cNvPr id="18" name="Ovale 17"/>
          <p:cNvSpPr/>
          <p:nvPr/>
        </p:nvSpPr>
        <p:spPr>
          <a:xfrm>
            <a:off x="3918822" y="5565146"/>
            <a:ext cx="905774" cy="699664"/>
          </a:xfrm>
          <a:prstGeom prst="ellipse">
            <a:avLst/>
          </a:prstGeom>
          <a:solidFill>
            <a:srgbClr val="5B9BD5"/>
          </a:solidFill>
          <a:ln w="6350" cap="flat" cmpd="sng" algn="ctr">
            <a:solidFill>
              <a:srgbClr val="5B9BD5"/>
            </a:solidFill>
            <a:prstDash val="solid"/>
            <a:miter lim="800000"/>
          </a:ln>
          <a:effectLst/>
        </p:spPr>
        <p:txBody>
          <a:bodyPr rtlCol="0" anchor="ctr"/>
          <a:lstStyle/>
          <a:p>
            <a:pPr algn="ctr" defTabSz="457200" eaLnBrk="1" fontAlgn="auto" hangingPunct="1">
              <a:spcBef>
                <a:spcPts val="0"/>
              </a:spcBef>
              <a:spcAft>
                <a:spcPts val="0"/>
              </a:spcAft>
            </a:pPr>
            <a:r>
              <a:rPr lang="it-IT" sz="2000" b="1" kern="0" dirty="0">
                <a:solidFill>
                  <a:prstClr val="white"/>
                </a:solidFill>
                <a:latin typeface="Arial Narrow" panose="020B0606020202030204" pitchFamily="34" charset="0"/>
                <a:ea typeface="ヒラギノ角ゴ Pro W3" charset="-128"/>
              </a:rPr>
              <a:t>634</a:t>
            </a:r>
          </a:p>
        </p:txBody>
      </p:sp>
      <p:sp>
        <p:nvSpPr>
          <p:cNvPr id="19" name="Ovale 18"/>
          <p:cNvSpPr/>
          <p:nvPr/>
        </p:nvSpPr>
        <p:spPr>
          <a:xfrm>
            <a:off x="6262153" y="5522493"/>
            <a:ext cx="905774" cy="699664"/>
          </a:xfrm>
          <a:prstGeom prst="ellipse">
            <a:avLst/>
          </a:prstGeom>
          <a:solidFill>
            <a:srgbClr val="5B9BD5"/>
          </a:solidFill>
          <a:ln w="6350" cap="flat" cmpd="sng" algn="ctr">
            <a:solidFill>
              <a:srgbClr val="5B9BD5"/>
            </a:solidFill>
            <a:prstDash val="solid"/>
            <a:miter lim="800000"/>
          </a:ln>
          <a:effectLst/>
        </p:spPr>
        <p:txBody>
          <a:bodyPr rtlCol="0" anchor="ctr"/>
          <a:lstStyle/>
          <a:p>
            <a:pPr algn="ctr" defTabSz="457200" eaLnBrk="1" fontAlgn="auto" hangingPunct="1">
              <a:spcBef>
                <a:spcPts val="0"/>
              </a:spcBef>
              <a:spcAft>
                <a:spcPts val="0"/>
              </a:spcAft>
            </a:pPr>
            <a:r>
              <a:rPr lang="it-IT" sz="2000" b="1" kern="0" dirty="0">
                <a:solidFill>
                  <a:prstClr val="white"/>
                </a:solidFill>
                <a:latin typeface="Arial Narrow" panose="020B0606020202030204" pitchFamily="34" charset="0"/>
                <a:ea typeface="ヒラギノ角ゴ Pro W3" charset="-128"/>
              </a:rPr>
              <a:t>86</a:t>
            </a:r>
          </a:p>
        </p:txBody>
      </p:sp>
      <p:sp>
        <p:nvSpPr>
          <p:cNvPr id="20" name="Ovale 19"/>
          <p:cNvSpPr/>
          <p:nvPr/>
        </p:nvSpPr>
        <p:spPr>
          <a:xfrm>
            <a:off x="7558438" y="5522493"/>
            <a:ext cx="905774" cy="699664"/>
          </a:xfrm>
          <a:prstGeom prst="ellipse">
            <a:avLst/>
          </a:prstGeom>
          <a:solidFill>
            <a:srgbClr val="5B9BD5"/>
          </a:solidFill>
          <a:ln w="6350" cap="flat" cmpd="sng" algn="ctr">
            <a:solidFill>
              <a:srgbClr val="5B9BD5"/>
            </a:solidFill>
            <a:prstDash val="solid"/>
            <a:miter lim="800000"/>
          </a:ln>
          <a:effectLst/>
        </p:spPr>
        <p:txBody>
          <a:bodyPr rtlCol="0" anchor="ctr"/>
          <a:lstStyle/>
          <a:p>
            <a:pPr algn="ctr" defTabSz="457200" eaLnBrk="1" fontAlgn="auto" hangingPunct="1">
              <a:spcBef>
                <a:spcPts val="0"/>
              </a:spcBef>
              <a:spcAft>
                <a:spcPts val="0"/>
              </a:spcAft>
            </a:pPr>
            <a:r>
              <a:rPr lang="it-IT" sz="2000" b="1" kern="0" dirty="0">
                <a:solidFill>
                  <a:prstClr val="white"/>
                </a:solidFill>
                <a:latin typeface="Arial Narrow" panose="020B0606020202030204" pitchFamily="34" charset="0"/>
                <a:ea typeface="ヒラギノ角ゴ Pro W3" charset="-128"/>
              </a:rPr>
              <a:t>280</a:t>
            </a:r>
          </a:p>
        </p:txBody>
      </p:sp>
      <p:sp>
        <p:nvSpPr>
          <p:cNvPr id="21" name="Ovale 20"/>
          <p:cNvSpPr/>
          <p:nvPr/>
        </p:nvSpPr>
        <p:spPr>
          <a:xfrm>
            <a:off x="5073037" y="4739435"/>
            <a:ext cx="905774" cy="699664"/>
          </a:xfrm>
          <a:prstGeom prst="ellipse">
            <a:avLst/>
          </a:prstGeom>
          <a:solidFill>
            <a:srgbClr val="5B9BD5"/>
          </a:solidFill>
          <a:ln w="25400" cap="flat" cmpd="sng" algn="ctr">
            <a:solidFill>
              <a:srgbClr val="C00000"/>
            </a:solidFill>
            <a:prstDash val="solid"/>
            <a:miter lim="800000"/>
          </a:ln>
          <a:effectLst/>
        </p:spPr>
        <p:txBody>
          <a:bodyPr rtlCol="0" anchor="ctr"/>
          <a:lstStyle/>
          <a:p>
            <a:pPr algn="ctr" defTabSz="457200" eaLnBrk="1" fontAlgn="auto" hangingPunct="1">
              <a:spcBef>
                <a:spcPts val="0"/>
              </a:spcBef>
              <a:spcAft>
                <a:spcPts val="0"/>
              </a:spcAft>
            </a:pPr>
            <a:r>
              <a:rPr lang="it-IT" sz="2000" b="1" kern="0" dirty="0" smtClean="0">
                <a:solidFill>
                  <a:prstClr val="white"/>
                </a:solidFill>
                <a:latin typeface="Arial Narrow" panose="020B0606020202030204" pitchFamily="34" charset="0"/>
                <a:ea typeface="+mn-ea"/>
              </a:rPr>
              <a:t>97</a:t>
            </a:r>
            <a:endParaRPr lang="it-IT" sz="2000" b="1" kern="0" dirty="0">
              <a:solidFill>
                <a:prstClr val="white"/>
              </a:solidFill>
              <a:latin typeface="Arial Narrow" panose="020B0606020202030204" pitchFamily="34" charset="0"/>
              <a:ea typeface="+mn-ea"/>
            </a:endParaRPr>
          </a:p>
        </p:txBody>
      </p:sp>
      <p:sp>
        <p:nvSpPr>
          <p:cNvPr id="22" name="Ovale 21"/>
          <p:cNvSpPr/>
          <p:nvPr/>
        </p:nvSpPr>
        <p:spPr>
          <a:xfrm>
            <a:off x="5044927" y="5565140"/>
            <a:ext cx="905774" cy="699664"/>
          </a:xfrm>
          <a:prstGeom prst="ellipse">
            <a:avLst/>
          </a:prstGeom>
          <a:solidFill>
            <a:srgbClr val="5B9BD5"/>
          </a:solidFill>
          <a:ln w="25400" cap="flat" cmpd="sng" algn="ctr">
            <a:solidFill>
              <a:srgbClr val="C00000"/>
            </a:solidFill>
            <a:prstDash val="solid"/>
            <a:miter lim="800000"/>
          </a:ln>
          <a:effectLst/>
        </p:spPr>
        <p:txBody>
          <a:bodyPr rtlCol="0" anchor="ctr"/>
          <a:lstStyle/>
          <a:p>
            <a:pPr algn="ctr" defTabSz="457200" eaLnBrk="1" fontAlgn="auto" hangingPunct="1">
              <a:spcBef>
                <a:spcPts val="0"/>
              </a:spcBef>
              <a:spcAft>
                <a:spcPts val="0"/>
              </a:spcAft>
            </a:pPr>
            <a:r>
              <a:rPr lang="it-IT" sz="2000" b="1" kern="0" dirty="0" smtClean="0">
                <a:solidFill>
                  <a:prstClr val="white"/>
                </a:solidFill>
                <a:latin typeface="Arial Narrow" panose="020B0606020202030204" pitchFamily="34" charset="0"/>
                <a:ea typeface="+mn-ea"/>
              </a:rPr>
              <a:t>136</a:t>
            </a:r>
            <a:endParaRPr lang="it-IT" sz="2000" b="1" kern="0" dirty="0">
              <a:solidFill>
                <a:prstClr val="white"/>
              </a:solidFill>
              <a:latin typeface="Arial Narrow" panose="020B0606020202030204" pitchFamily="34" charset="0"/>
              <a:ea typeface="+mn-ea"/>
            </a:endParaRPr>
          </a:p>
        </p:txBody>
      </p:sp>
      <p:sp>
        <p:nvSpPr>
          <p:cNvPr id="23" name="CasellaDiTesto 22"/>
          <p:cNvSpPr txBox="1"/>
          <p:nvPr/>
        </p:nvSpPr>
        <p:spPr>
          <a:xfrm>
            <a:off x="4961467" y="4324443"/>
            <a:ext cx="1017344" cy="369332"/>
          </a:xfrm>
          <a:prstGeom prst="rect">
            <a:avLst/>
          </a:prstGeom>
          <a:noFill/>
        </p:spPr>
        <p:txBody>
          <a:bodyPr wrap="square" rtlCol="0">
            <a:spAutoFit/>
          </a:bodyPr>
          <a:lstStyle/>
          <a:p>
            <a:pPr algn="ctr"/>
            <a:r>
              <a:rPr lang="it-IT" sz="1800" b="1" dirty="0" smtClean="0">
                <a:solidFill>
                  <a:srgbClr val="C00000"/>
                </a:solidFill>
                <a:latin typeface="Arial Narrow" panose="020B0606020202030204" pitchFamily="34" charset="0"/>
              </a:rPr>
              <a:t>VENETO</a:t>
            </a:r>
            <a:endParaRPr lang="it-IT" b="1" dirty="0">
              <a:solidFill>
                <a:srgbClr val="C00000"/>
              </a:solidFill>
              <a:latin typeface="Arial Narrow" panose="020B0606020202030204" pitchFamily="34" charset="0"/>
            </a:endParaRPr>
          </a:p>
        </p:txBody>
      </p:sp>
      <p:sp>
        <p:nvSpPr>
          <p:cNvPr id="24" name="Rettangolo 23"/>
          <p:cNvSpPr/>
          <p:nvPr/>
        </p:nvSpPr>
        <p:spPr>
          <a:xfrm>
            <a:off x="4190189" y="6298672"/>
            <a:ext cx="3897339" cy="215444"/>
          </a:xfrm>
          <a:prstGeom prst="rect">
            <a:avLst/>
          </a:prstGeom>
        </p:spPr>
        <p:txBody>
          <a:bodyPr wrap="square">
            <a:spAutoFit/>
          </a:bodyPr>
          <a:lstStyle/>
          <a:p>
            <a:pPr algn="ctr">
              <a:spcBef>
                <a:spcPts val="300"/>
              </a:spcBef>
            </a:pPr>
            <a:r>
              <a:rPr lang="it-IT" sz="800" i="1" dirty="0">
                <a:solidFill>
                  <a:schemeClr val="tx2"/>
                </a:solidFill>
                <a:latin typeface="Arial Narrow" panose="020B0606020202030204" pitchFamily="34" charset="0"/>
                <a:ea typeface="+mj-ea"/>
                <a:cs typeface="Arial Black"/>
              </a:rPr>
              <a:t>Fonte: stime IFEL su dati CCCB 2015 </a:t>
            </a:r>
            <a:r>
              <a:rPr lang="it-IT" sz="800" i="1" dirty="0" smtClean="0">
                <a:solidFill>
                  <a:schemeClr val="tx2"/>
                </a:solidFill>
                <a:latin typeface="Arial Narrow" panose="020B0606020202030204" pitchFamily="34" charset="0"/>
                <a:ea typeface="+mj-ea"/>
                <a:cs typeface="Arial Black"/>
              </a:rPr>
              <a:t>(escluse RSS Nord) </a:t>
            </a:r>
            <a:endParaRPr lang="it-IT" sz="800" i="1" dirty="0">
              <a:solidFill>
                <a:schemeClr val="tx2"/>
              </a:solidFill>
              <a:latin typeface="Arial Narrow" panose="020B0606020202030204" pitchFamily="34" charset="0"/>
              <a:ea typeface="+mj-ea"/>
              <a:cs typeface="Arial Black"/>
            </a:endParaRPr>
          </a:p>
        </p:txBody>
      </p:sp>
    </p:spTree>
    <p:extLst>
      <p:ext uri="{BB962C8B-B14F-4D97-AF65-F5344CB8AC3E}">
        <p14:creationId xmlns:p14="http://schemas.microsoft.com/office/powerpoint/2010/main" val="3551476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C121BA9E-CF39-5A4C-A796-CE277B4E7A22}" type="slidenum">
              <a:rPr lang="it-IT" smtClean="0">
                <a:solidFill>
                  <a:prstClr val="black"/>
                </a:solidFill>
              </a:rPr>
              <a:pPr/>
              <a:t>12</a:t>
            </a:fld>
            <a:endParaRPr lang="it-IT" dirty="0">
              <a:solidFill>
                <a:prstClr val="black"/>
              </a:solidFill>
            </a:endParaRPr>
          </a:p>
        </p:txBody>
      </p:sp>
      <p:sp>
        <p:nvSpPr>
          <p:cNvPr id="15" name="CasellaDiTesto 2"/>
          <p:cNvSpPr txBox="1">
            <a:spLocks noChangeArrowheads="1"/>
          </p:cNvSpPr>
          <p:nvPr/>
        </p:nvSpPr>
        <p:spPr bwMode="auto">
          <a:xfrm>
            <a:off x="1145219" y="1695637"/>
            <a:ext cx="6985955" cy="4040530"/>
          </a:xfrm>
          <a:prstGeom prst="rect">
            <a:avLst/>
          </a:prstGeom>
          <a:solidFill>
            <a:sysClr val="window" lastClr="FFFFFF"/>
          </a:solidFill>
          <a:ln w="25400" cap="flat" cmpd="sng" algn="ctr">
            <a:noFill/>
            <a:prstDash val="solid"/>
            <a:headEnd/>
            <a:tailEnd/>
          </a:ln>
          <a:effectLst/>
        </p:spPr>
        <p:txBody>
          <a:bodyPr wrap="square">
            <a:spAutoFit/>
          </a:bodyPr>
          <a:lstStyle>
            <a:defPPr>
              <a:defRPr lang="it-I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135000" indent="-135000" algn="just">
              <a:lnSpc>
                <a:spcPct val="114000"/>
              </a:lnSpc>
              <a:spcAft>
                <a:spcPts val="225"/>
              </a:spcAft>
              <a:buFont typeface="Arial" panose="020B0604020202020204" pitchFamily="34" charset="0"/>
              <a:buChar char="•"/>
              <a:defRPr/>
            </a:pPr>
            <a:r>
              <a:rPr lang="it-IT" sz="1800" dirty="0">
                <a:latin typeface="Arial Narrow" panose="020B0606020202030204" pitchFamily="34" charset="0"/>
              </a:rPr>
              <a:t>Dal 2010 al 2015  </a:t>
            </a:r>
            <a:r>
              <a:rPr lang="it-IT" sz="1800" b="1" dirty="0">
                <a:latin typeface="Arial Narrow" panose="020B0606020202030204" pitchFamily="34" charset="0"/>
              </a:rPr>
              <a:t>i Comuni riducono il debito </a:t>
            </a:r>
            <a:r>
              <a:rPr lang="it-IT" sz="1800" dirty="0">
                <a:latin typeface="Arial Narrow" panose="020B0606020202030204" pitchFamily="34" charset="0"/>
              </a:rPr>
              <a:t>dal 2,6% al 2,0% sul totale PA </a:t>
            </a:r>
          </a:p>
          <a:p>
            <a:pPr marL="557213" lvl="1" indent="-214313" algn="just">
              <a:lnSpc>
                <a:spcPct val="114000"/>
              </a:lnSpc>
              <a:spcAft>
                <a:spcPts val="225"/>
              </a:spcAft>
              <a:buFont typeface="Wingdings" panose="05000000000000000000" pitchFamily="2" charset="2"/>
              <a:buChar char="Ø"/>
              <a:defRPr/>
            </a:pPr>
            <a:r>
              <a:rPr lang="it-IT" sz="1800" b="1" dirty="0">
                <a:latin typeface="Arial Narrow" panose="020B0606020202030204" pitchFamily="34" charset="0"/>
              </a:rPr>
              <a:t>- 7  miliardi di euro, da 49 a 42 mld.,  -14% in 5 anni</a:t>
            </a:r>
          </a:p>
          <a:p>
            <a:pPr marL="135000" indent="-135000" algn="just">
              <a:lnSpc>
                <a:spcPct val="114000"/>
              </a:lnSpc>
              <a:spcBef>
                <a:spcPts val="450"/>
              </a:spcBef>
              <a:spcAft>
                <a:spcPts val="225"/>
              </a:spcAft>
              <a:buFont typeface="Arial" panose="020B0604020202020204" pitchFamily="34" charset="0"/>
              <a:buChar char="•"/>
              <a:defRPr/>
            </a:pPr>
            <a:r>
              <a:rPr lang="it-IT" sz="1800" b="1" dirty="0">
                <a:latin typeface="Arial Narrow" panose="020B0606020202030204" pitchFamily="34" charset="0"/>
              </a:rPr>
              <a:t>Gli oneri del debito (interessi e rate)</a:t>
            </a:r>
            <a:r>
              <a:rPr lang="it-IT" sz="1800" dirty="0">
                <a:latin typeface="Arial Narrow" panose="020B0606020202030204" pitchFamily="34" charset="0"/>
              </a:rPr>
              <a:t> </a:t>
            </a:r>
            <a:r>
              <a:rPr lang="it-IT" sz="1800" b="1" dirty="0">
                <a:latin typeface="Arial Narrow" panose="020B0606020202030204" pitchFamily="34" charset="0"/>
              </a:rPr>
              <a:t>risentono dei tassi elevati di qualche anno fa </a:t>
            </a:r>
            <a:r>
              <a:rPr lang="it-IT" sz="1800" dirty="0">
                <a:latin typeface="Arial Narrow" panose="020B0606020202030204" pitchFamily="34" charset="0"/>
              </a:rPr>
              <a:t>e incidono molto pesantemente su ampie fasce di Comuni, in particolare medio-piccoli.</a:t>
            </a:r>
          </a:p>
          <a:p>
            <a:pPr marL="557213" lvl="1" indent="-214313" algn="just">
              <a:lnSpc>
                <a:spcPct val="114000"/>
              </a:lnSpc>
              <a:spcBef>
                <a:spcPts val="450"/>
              </a:spcBef>
              <a:spcAft>
                <a:spcPts val="225"/>
              </a:spcAft>
              <a:buFont typeface="Wingdings" panose="05000000000000000000" pitchFamily="2" charset="2"/>
              <a:buChar char="Ø"/>
              <a:defRPr/>
            </a:pPr>
            <a:r>
              <a:rPr lang="it-IT" sz="1800" b="1" dirty="0">
                <a:latin typeface="Arial Narrow" panose="020B0606020202030204" pitchFamily="34" charset="0"/>
              </a:rPr>
              <a:t>in media, il peso del debito vale il 12% delle spese correnti comunali</a:t>
            </a:r>
          </a:p>
          <a:p>
            <a:pPr marL="135000" indent="-135000" algn="just">
              <a:lnSpc>
                <a:spcPct val="114000"/>
              </a:lnSpc>
              <a:spcBef>
                <a:spcPts val="450"/>
              </a:spcBef>
              <a:spcAft>
                <a:spcPts val="225"/>
              </a:spcAft>
              <a:buFont typeface="Arial" panose="020B0604020202020204" pitchFamily="34" charset="0"/>
              <a:buChar char="•"/>
              <a:defRPr/>
            </a:pPr>
            <a:endParaRPr lang="it-IT" sz="1800" dirty="0">
              <a:latin typeface="Arial Narrow" panose="020B0606020202030204" pitchFamily="34" charset="0"/>
            </a:endParaRPr>
          </a:p>
          <a:p>
            <a:pPr marL="135000" indent="-135000" algn="just">
              <a:lnSpc>
                <a:spcPct val="114000"/>
              </a:lnSpc>
              <a:spcBef>
                <a:spcPts val="450"/>
              </a:spcBef>
              <a:spcAft>
                <a:spcPts val="225"/>
              </a:spcAft>
              <a:buFont typeface="Arial" panose="020B0604020202020204" pitchFamily="34" charset="0"/>
              <a:buChar char="•"/>
              <a:defRPr/>
            </a:pPr>
            <a:r>
              <a:rPr lang="it-IT" sz="1800" dirty="0">
                <a:latin typeface="Arial Narrow" panose="020B0606020202030204" pitchFamily="34" charset="0"/>
              </a:rPr>
              <a:t>Il </a:t>
            </a:r>
            <a:r>
              <a:rPr lang="it-IT" sz="1800" b="1" dirty="0">
                <a:latin typeface="Arial Narrow" panose="020B0606020202030204" pitchFamily="34" charset="0"/>
              </a:rPr>
              <a:t>29% dei Comuni fino a 5.000</a:t>
            </a:r>
            <a:r>
              <a:rPr lang="it-IT" sz="1800" dirty="0">
                <a:latin typeface="Arial Narrow" panose="020B0606020202030204" pitchFamily="34" charset="0"/>
              </a:rPr>
              <a:t> abitanti sopporta un onere totale del debito compreso tra il 12% e il 18% delle proprie spese correnti, </a:t>
            </a:r>
          </a:p>
          <a:p>
            <a:pPr marL="135000" indent="-135000" algn="just">
              <a:lnSpc>
                <a:spcPct val="114000"/>
              </a:lnSpc>
              <a:spcBef>
                <a:spcPts val="450"/>
              </a:spcBef>
              <a:spcAft>
                <a:spcPts val="225"/>
              </a:spcAft>
              <a:buFont typeface="Arial" panose="020B0604020202020204" pitchFamily="34" charset="0"/>
              <a:buChar char="•"/>
              <a:defRPr/>
            </a:pPr>
            <a:r>
              <a:rPr lang="it-IT" sz="1800" b="1" dirty="0" smtClean="0">
                <a:latin typeface="Arial Narrow" panose="020B0606020202030204" pitchFamily="34" charset="0"/>
              </a:rPr>
              <a:t>Il 18</a:t>
            </a:r>
            <a:r>
              <a:rPr lang="it-IT" sz="1800" b="1" dirty="0">
                <a:latin typeface="Arial Narrow" panose="020B0606020202030204" pitchFamily="34" charset="0"/>
              </a:rPr>
              <a:t>% dei Comuni fino a 10.000 abitanti </a:t>
            </a:r>
            <a:r>
              <a:rPr lang="it-IT" sz="1800" dirty="0">
                <a:latin typeface="Arial Narrow" panose="020B0606020202030204" pitchFamily="34" charset="0"/>
              </a:rPr>
              <a:t>sopporta un onere da debito </a:t>
            </a:r>
            <a:r>
              <a:rPr lang="it-IT" sz="1800" b="1" dirty="0">
                <a:latin typeface="Arial Narrow" panose="020B0606020202030204" pitchFamily="34" charset="0"/>
              </a:rPr>
              <a:t>superiore al 18% delle spese correnti </a:t>
            </a:r>
          </a:p>
        </p:txBody>
      </p:sp>
      <p:sp>
        <p:nvSpPr>
          <p:cNvPr id="5" name="Rectangle 2"/>
          <p:cNvSpPr>
            <a:spLocks noGrp="1" noChangeArrowheads="1"/>
          </p:cNvSpPr>
          <p:nvPr>
            <p:ph type="title"/>
          </p:nvPr>
        </p:nvSpPr>
        <p:spPr>
          <a:xfrm>
            <a:off x="661549" y="466026"/>
            <a:ext cx="7253726" cy="8382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it-IT" altLang="it-IT" sz="2400" dirty="0" smtClean="0"/>
              <a:t>Il debito comunale è piccolo, si riduce, ma pesa ancora molto – i piccoli Comuni 1/2</a:t>
            </a:r>
            <a:endParaRPr lang="it-IT" altLang="it-IT" sz="2400" dirty="0"/>
          </a:p>
        </p:txBody>
      </p:sp>
    </p:spTree>
    <p:extLst>
      <p:ext uri="{BB962C8B-B14F-4D97-AF65-F5344CB8AC3E}">
        <p14:creationId xmlns:p14="http://schemas.microsoft.com/office/powerpoint/2010/main" val="1699216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po 35"/>
          <p:cNvGrpSpPr/>
          <p:nvPr/>
        </p:nvGrpSpPr>
        <p:grpSpPr>
          <a:xfrm>
            <a:off x="1589418" y="1932419"/>
            <a:ext cx="5516485" cy="1779909"/>
            <a:chOff x="2119224" y="1261178"/>
            <a:chExt cx="7355313" cy="2373212"/>
          </a:xfrm>
        </p:grpSpPr>
        <p:sp>
          <p:nvSpPr>
            <p:cNvPr id="5" name="Ovale 4"/>
            <p:cNvSpPr/>
            <p:nvPr/>
          </p:nvSpPr>
          <p:spPr>
            <a:xfrm>
              <a:off x="5538728" y="1758139"/>
              <a:ext cx="909564" cy="699664"/>
            </a:xfrm>
            <a:prstGeom prst="ellipse">
              <a:avLst/>
            </a:prstGeom>
            <a:solidFill>
              <a:srgbClr val="005E7D"/>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latin typeface="Arial Narrow" panose="020B0606020202030204" pitchFamily="34" charset="0"/>
                </a:rPr>
                <a:t>57%</a:t>
              </a:r>
            </a:p>
          </p:txBody>
        </p:sp>
        <p:sp>
          <p:nvSpPr>
            <p:cNvPr id="6" name="Ovale 5"/>
            <p:cNvSpPr/>
            <p:nvPr/>
          </p:nvSpPr>
          <p:spPr>
            <a:xfrm>
              <a:off x="6832628" y="1758139"/>
              <a:ext cx="909564" cy="699664"/>
            </a:xfrm>
            <a:prstGeom prst="ellipse">
              <a:avLst/>
            </a:prstGeom>
            <a:solidFill>
              <a:srgbClr val="005E7D"/>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latin typeface="Arial Narrow" panose="020B0606020202030204" pitchFamily="34" charset="0"/>
                </a:rPr>
                <a:t>14%</a:t>
              </a:r>
            </a:p>
          </p:txBody>
        </p:sp>
        <p:sp>
          <p:nvSpPr>
            <p:cNvPr id="7" name="Ovale 6"/>
            <p:cNvSpPr/>
            <p:nvPr/>
          </p:nvSpPr>
          <p:spPr>
            <a:xfrm>
              <a:off x="8235798" y="1755271"/>
              <a:ext cx="909564" cy="699664"/>
            </a:xfrm>
            <a:prstGeom prst="ellipse">
              <a:avLst/>
            </a:prstGeom>
            <a:solidFill>
              <a:srgbClr val="005E7D"/>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latin typeface="Arial Narrow" panose="020B0606020202030204" pitchFamily="34" charset="0"/>
                </a:rPr>
                <a:t>29%</a:t>
              </a:r>
            </a:p>
          </p:txBody>
        </p:sp>
        <p:sp>
          <p:nvSpPr>
            <p:cNvPr id="8" name="Ovale 7"/>
            <p:cNvSpPr/>
            <p:nvPr/>
          </p:nvSpPr>
          <p:spPr>
            <a:xfrm>
              <a:off x="5544486" y="2609245"/>
              <a:ext cx="909564" cy="699664"/>
            </a:xfrm>
            <a:prstGeom prst="ellipse">
              <a:avLst/>
            </a:prstGeom>
            <a:solidFill>
              <a:srgbClr val="005E7D"/>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latin typeface="Arial Narrow" panose="020B0606020202030204" pitchFamily="34" charset="0"/>
                </a:rPr>
                <a:t>64%</a:t>
              </a:r>
            </a:p>
          </p:txBody>
        </p:sp>
        <p:sp>
          <p:nvSpPr>
            <p:cNvPr id="9" name="Ovale 8"/>
            <p:cNvSpPr/>
            <p:nvPr/>
          </p:nvSpPr>
          <p:spPr>
            <a:xfrm>
              <a:off x="6812508" y="2591993"/>
              <a:ext cx="909564" cy="699664"/>
            </a:xfrm>
            <a:prstGeom prst="ellipse">
              <a:avLst/>
            </a:prstGeom>
            <a:solidFill>
              <a:srgbClr val="005E7D"/>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latin typeface="Arial Narrow" panose="020B0606020202030204" pitchFamily="34" charset="0"/>
                </a:rPr>
                <a:t>9%</a:t>
              </a:r>
            </a:p>
          </p:txBody>
        </p:sp>
        <p:sp>
          <p:nvSpPr>
            <p:cNvPr id="10" name="Ovale 9"/>
            <p:cNvSpPr/>
            <p:nvPr/>
          </p:nvSpPr>
          <p:spPr>
            <a:xfrm>
              <a:off x="8235798" y="2591993"/>
              <a:ext cx="909564" cy="699664"/>
            </a:xfrm>
            <a:prstGeom prst="ellipse">
              <a:avLst/>
            </a:prstGeom>
            <a:solidFill>
              <a:srgbClr val="005E7D"/>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latin typeface="Arial Narrow" panose="020B0606020202030204" pitchFamily="34" charset="0"/>
                </a:rPr>
                <a:t>29%</a:t>
              </a:r>
            </a:p>
          </p:txBody>
        </p:sp>
        <p:sp>
          <p:nvSpPr>
            <p:cNvPr id="11" name="Rettangolo 10"/>
            <p:cNvSpPr/>
            <p:nvPr/>
          </p:nvSpPr>
          <p:spPr>
            <a:xfrm>
              <a:off x="2119224" y="1770783"/>
              <a:ext cx="3135828" cy="769441"/>
            </a:xfrm>
            <a:prstGeom prst="rect">
              <a:avLst/>
            </a:prstGeom>
          </p:spPr>
          <p:txBody>
            <a:bodyPr wrap="square">
              <a:spAutoFit/>
            </a:bodyPr>
            <a:lstStyle/>
            <a:p>
              <a:pPr algn="ctr"/>
              <a:r>
                <a:rPr lang="it-IT" sz="1050" b="1" i="1" dirty="0">
                  <a:solidFill>
                    <a:srgbClr val="C00000"/>
                  </a:solidFill>
                  <a:latin typeface="Arial Narrow" panose="020B0606020202030204" pitchFamily="34" charset="0"/>
                </a:rPr>
                <a:t>Comuni fino a 5mila ab. con costo debito</a:t>
              </a:r>
            </a:p>
            <a:p>
              <a:pPr algn="ctr"/>
              <a:r>
                <a:rPr lang="it-IT" sz="1050" b="1" i="1" dirty="0">
                  <a:solidFill>
                    <a:srgbClr val="C00000"/>
                  </a:solidFill>
                  <a:latin typeface="Arial Narrow" panose="020B0606020202030204" pitchFamily="34" charset="0"/>
                </a:rPr>
                <a:t>compreso tra 12% e 18% spese correnti</a:t>
              </a:r>
            </a:p>
            <a:p>
              <a:pPr algn="ctr"/>
              <a:r>
                <a:rPr lang="it-IT" sz="1050" b="1" i="1" dirty="0">
                  <a:solidFill>
                    <a:schemeClr val="accent1">
                      <a:lumMod val="25000"/>
                    </a:schemeClr>
                  </a:solidFill>
                </a:rPr>
                <a:t>Circa </a:t>
              </a:r>
              <a:r>
                <a:rPr lang="it-IT" sz="1050" b="1" i="1" dirty="0" smtClean="0">
                  <a:solidFill>
                    <a:schemeClr val="accent1">
                      <a:lumMod val="25000"/>
                    </a:schemeClr>
                  </a:solidFill>
                </a:rPr>
                <a:t>1.400 </a:t>
              </a:r>
              <a:r>
                <a:rPr lang="it-IT" sz="1050" b="1" i="1" dirty="0">
                  <a:solidFill>
                    <a:schemeClr val="accent1">
                      <a:lumMod val="25000"/>
                    </a:schemeClr>
                  </a:solidFill>
                </a:rPr>
                <a:t>enti</a:t>
              </a:r>
            </a:p>
          </p:txBody>
        </p:sp>
        <p:sp>
          <p:nvSpPr>
            <p:cNvPr id="12" name="Rettangolo 11"/>
            <p:cNvSpPr/>
            <p:nvPr/>
          </p:nvSpPr>
          <p:spPr>
            <a:xfrm>
              <a:off x="2119224" y="2649505"/>
              <a:ext cx="3135828" cy="984885"/>
            </a:xfrm>
            <a:prstGeom prst="rect">
              <a:avLst/>
            </a:prstGeom>
          </p:spPr>
          <p:txBody>
            <a:bodyPr wrap="square">
              <a:spAutoFit/>
            </a:bodyPr>
            <a:lstStyle/>
            <a:p>
              <a:pPr algn="ctr"/>
              <a:r>
                <a:rPr lang="it-IT" sz="1050" b="1" i="1" dirty="0">
                  <a:solidFill>
                    <a:srgbClr val="C00000"/>
                  </a:solidFill>
                  <a:latin typeface="Arial Narrow" panose="020B0606020202030204" pitchFamily="34" charset="0"/>
                </a:rPr>
                <a:t>Comuni fino a 10mila ab. con costo debito</a:t>
              </a:r>
            </a:p>
            <a:p>
              <a:pPr algn="ctr"/>
              <a:r>
                <a:rPr lang="it-IT" sz="1050" b="1" i="1" dirty="0">
                  <a:solidFill>
                    <a:srgbClr val="C00000"/>
                  </a:solidFill>
                  <a:latin typeface="Arial Narrow" panose="020B0606020202030204" pitchFamily="34" charset="0"/>
                </a:rPr>
                <a:t>superiore al 18% spese correnti</a:t>
              </a:r>
            </a:p>
            <a:p>
              <a:pPr algn="ctr"/>
              <a:r>
                <a:rPr lang="it-IT" sz="1050" b="1" i="1" dirty="0">
                  <a:solidFill>
                    <a:schemeClr val="accent1">
                      <a:lumMod val="25000"/>
                    </a:schemeClr>
                  </a:solidFill>
                </a:rPr>
                <a:t>Circa </a:t>
              </a:r>
              <a:r>
                <a:rPr lang="it-IT" sz="1050" b="1" i="1" dirty="0" smtClean="0">
                  <a:solidFill>
                    <a:schemeClr val="accent1">
                      <a:lumMod val="25000"/>
                    </a:schemeClr>
                  </a:solidFill>
                </a:rPr>
                <a:t>1.000 </a:t>
              </a:r>
              <a:r>
                <a:rPr lang="it-IT" sz="1050" b="1" i="1" dirty="0">
                  <a:solidFill>
                    <a:schemeClr val="accent1">
                      <a:lumMod val="25000"/>
                    </a:schemeClr>
                  </a:solidFill>
                </a:rPr>
                <a:t>enti</a:t>
              </a:r>
            </a:p>
          </p:txBody>
        </p:sp>
        <p:sp>
          <p:nvSpPr>
            <p:cNvPr id="13" name="CasellaDiTesto 12"/>
            <p:cNvSpPr txBox="1"/>
            <p:nvPr/>
          </p:nvSpPr>
          <p:spPr>
            <a:xfrm>
              <a:off x="5595949" y="1261178"/>
              <a:ext cx="795121" cy="369332"/>
            </a:xfrm>
            <a:prstGeom prst="rect">
              <a:avLst/>
            </a:prstGeom>
            <a:noFill/>
          </p:spPr>
          <p:txBody>
            <a:bodyPr wrap="square" rtlCol="0">
              <a:spAutoFit/>
            </a:bodyPr>
            <a:lstStyle/>
            <a:p>
              <a:pPr algn="ctr"/>
              <a:r>
                <a:rPr lang="it-IT" sz="1200" b="1" dirty="0">
                  <a:latin typeface="Arial Narrow" panose="020B0606020202030204" pitchFamily="34" charset="0"/>
                </a:rPr>
                <a:t>NORD</a:t>
              </a:r>
            </a:p>
          </p:txBody>
        </p:sp>
        <p:sp>
          <p:nvSpPr>
            <p:cNvPr id="14" name="CasellaDiTesto 13"/>
            <p:cNvSpPr txBox="1"/>
            <p:nvPr/>
          </p:nvSpPr>
          <p:spPr>
            <a:xfrm>
              <a:off x="6767658" y="1273137"/>
              <a:ext cx="1039501" cy="369332"/>
            </a:xfrm>
            <a:prstGeom prst="rect">
              <a:avLst/>
            </a:prstGeom>
            <a:noFill/>
          </p:spPr>
          <p:txBody>
            <a:bodyPr wrap="square" rtlCol="0">
              <a:spAutoFit/>
            </a:bodyPr>
            <a:lstStyle/>
            <a:p>
              <a:pPr algn="ctr"/>
              <a:r>
                <a:rPr lang="it-IT" sz="1200" b="1" dirty="0">
                  <a:latin typeface="Arial Narrow" panose="020B0606020202030204" pitchFamily="34" charset="0"/>
                </a:rPr>
                <a:t>CENTRO</a:t>
              </a:r>
            </a:p>
          </p:txBody>
        </p:sp>
        <p:sp>
          <p:nvSpPr>
            <p:cNvPr id="15" name="CasellaDiTesto 14"/>
            <p:cNvSpPr txBox="1"/>
            <p:nvPr/>
          </p:nvSpPr>
          <p:spPr>
            <a:xfrm>
              <a:off x="7906622" y="1261178"/>
              <a:ext cx="1567915" cy="369332"/>
            </a:xfrm>
            <a:prstGeom prst="rect">
              <a:avLst/>
            </a:prstGeom>
            <a:noFill/>
          </p:spPr>
          <p:txBody>
            <a:bodyPr wrap="square" rtlCol="0">
              <a:spAutoFit/>
            </a:bodyPr>
            <a:lstStyle/>
            <a:p>
              <a:pPr algn="ctr"/>
              <a:r>
                <a:rPr lang="it-IT" sz="1200" b="1" dirty="0">
                  <a:latin typeface="Arial Narrow" panose="020B0606020202030204" pitchFamily="34" charset="0"/>
                </a:rPr>
                <a:t>SUD E ISOLE</a:t>
              </a:r>
            </a:p>
          </p:txBody>
        </p:sp>
      </p:grpSp>
      <p:sp>
        <p:nvSpPr>
          <p:cNvPr id="16" name="CasellaDiTesto 15"/>
          <p:cNvSpPr txBox="1"/>
          <p:nvPr/>
        </p:nvSpPr>
        <p:spPr>
          <a:xfrm>
            <a:off x="755576" y="1403484"/>
            <a:ext cx="6912768" cy="369332"/>
          </a:xfrm>
          <a:prstGeom prst="rect">
            <a:avLst/>
          </a:prstGeom>
          <a:noFill/>
        </p:spPr>
        <p:txBody>
          <a:bodyPr wrap="square" rtlCol="0">
            <a:spAutoFit/>
          </a:bodyPr>
          <a:lstStyle>
            <a:defPPr>
              <a:defRPr lang="it-IT"/>
            </a:defPPr>
            <a:lvl1pPr>
              <a:defRPr sz="1800" b="1">
                <a:latin typeface="Arial Narrow" panose="020B0606020202030204" pitchFamily="34" charset="0"/>
              </a:defRPr>
            </a:lvl1pPr>
          </a:lstStyle>
          <a:p>
            <a:r>
              <a:rPr lang="it-IT" dirty="0"/>
              <a:t>Il peso eccessivo del debito sui piccoli Comuni incide in tutto il Paese….</a:t>
            </a:r>
          </a:p>
        </p:txBody>
      </p:sp>
      <p:sp>
        <p:nvSpPr>
          <p:cNvPr id="17" name="CasellaDiTesto 16"/>
          <p:cNvSpPr txBox="1"/>
          <p:nvPr/>
        </p:nvSpPr>
        <p:spPr>
          <a:xfrm>
            <a:off x="755576" y="3861048"/>
            <a:ext cx="7344817" cy="369332"/>
          </a:xfrm>
          <a:prstGeom prst="rect">
            <a:avLst/>
          </a:prstGeom>
          <a:noFill/>
        </p:spPr>
        <p:txBody>
          <a:bodyPr wrap="square" rtlCol="0">
            <a:spAutoFit/>
          </a:bodyPr>
          <a:lstStyle/>
          <a:p>
            <a:r>
              <a:rPr lang="it-IT" b="1" dirty="0">
                <a:latin typeface="Arial Narrow" panose="020B0606020202030204" pitchFamily="34" charset="0"/>
              </a:rPr>
              <a:t>… ma per un importo complessivo non enorme su scala nazionale (in mln €)</a:t>
            </a:r>
          </a:p>
        </p:txBody>
      </p:sp>
      <p:sp>
        <p:nvSpPr>
          <p:cNvPr id="37" name="Rettangolo arrotondato 36"/>
          <p:cNvSpPr/>
          <p:nvPr/>
        </p:nvSpPr>
        <p:spPr>
          <a:xfrm>
            <a:off x="1436473" y="1810525"/>
            <a:ext cx="5903849" cy="1978515"/>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800"/>
          </a:p>
        </p:txBody>
      </p:sp>
      <p:grpSp>
        <p:nvGrpSpPr>
          <p:cNvPr id="2" name="Gruppo 1"/>
          <p:cNvGrpSpPr/>
          <p:nvPr/>
        </p:nvGrpSpPr>
        <p:grpSpPr>
          <a:xfrm>
            <a:off x="1436473" y="4293096"/>
            <a:ext cx="5903849" cy="2130021"/>
            <a:chOff x="1436473" y="4293096"/>
            <a:chExt cx="5903849" cy="2130021"/>
          </a:xfrm>
        </p:grpSpPr>
        <p:sp>
          <p:nvSpPr>
            <p:cNvPr id="18" name="Rettangolo 17"/>
            <p:cNvSpPr/>
            <p:nvPr/>
          </p:nvSpPr>
          <p:spPr>
            <a:xfrm>
              <a:off x="1589418" y="4658701"/>
              <a:ext cx="2351871" cy="577081"/>
            </a:xfrm>
            <a:prstGeom prst="rect">
              <a:avLst/>
            </a:prstGeom>
          </p:spPr>
          <p:txBody>
            <a:bodyPr wrap="square">
              <a:spAutoFit/>
            </a:bodyPr>
            <a:lstStyle/>
            <a:p>
              <a:pPr algn="ctr"/>
              <a:r>
                <a:rPr lang="it-IT" sz="1050" b="1" i="1" dirty="0">
                  <a:solidFill>
                    <a:srgbClr val="C00000"/>
                  </a:solidFill>
                  <a:latin typeface="Arial Narrow" panose="020B0606020202030204" pitchFamily="34" charset="0"/>
                </a:rPr>
                <a:t>Comuni fino a 5mila ab. con costo debito</a:t>
              </a:r>
            </a:p>
            <a:p>
              <a:pPr algn="ctr"/>
              <a:r>
                <a:rPr lang="it-IT" sz="1050" b="1" i="1" dirty="0">
                  <a:solidFill>
                    <a:srgbClr val="C00000"/>
                  </a:solidFill>
                  <a:latin typeface="Arial Narrow" panose="020B0606020202030204" pitchFamily="34" charset="0"/>
                </a:rPr>
                <a:t>compreso tra 12% e 18% spese correnti</a:t>
              </a:r>
            </a:p>
            <a:p>
              <a:pPr algn="ctr"/>
              <a:r>
                <a:rPr lang="it-IT" sz="1050" b="1" i="1" dirty="0">
                  <a:solidFill>
                    <a:schemeClr val="accent1">
                      <a:lumMod val="25000"/>
                    </a:schemeClr>
                  </a:solidFill>
                </a:rPr>
                <a:t>Circa </a:t>
              </a:r>
              <a:r>
                <a:rPr lang="it-IT" sz="1050" b="1" i="1" dirty="0" smtClean="0">
                  <a:solidFill>
                    <a:schemeClr val="accent1">
                      <a:lumMod val="25000"/>
                    </a:schemeClr>
                  </a:solidFill>
                </a:rPr>
                <a:t>1.400 </a:t>
              </a:r>
              <a:r>
                <a:rPr lang="it-IT" sz="1050" b="1" i="1" dirty="0">
                  <a:solidFill>
                    <a:schemeClr val="accent1">
                      <a:lumMod val="25000"/>
                    </a:schemeClr>
                  </a:solidFill>
                </a:rPr>
                <a:t>enti</a:t>
              </a:r>
            </a:p>
          </p:txBody>
        </p:sp>
        <p:sp>
          <p:nvSpPr>
            <p:cNvPr id="19" name="Rettangolo 18"/>
            <p:cNvSpPr/>
            <p:nvPr/>
          </p:nvSpPr>
          <p:spPr>
            <a:xfrm>
              <a:off x="1589418" y="5317742"/>
              <a:ext cx="2351871" cy="738664"/>
            </a:xfrm>
            <a:prstGeom prst="rect">
              <a:avLst/>
            </a:prstGeom>
          </p:spPr>
          <p:txBody>
            <a:bodyPr wrap="square">
              <a:spAutoFit/>
            </a:bodyPr>
            <a:lstStyle/>
            <a:p>
              <a:pPr algn="ctr"/>
              <a:r>
                <a:rPr lang="it-IT" sz="1050" b="1" i="1" dirty="0">
                  <a:solidFill>
                    <a:srgbClr val="C00000"/>
                  </a:solidFill>
                  <a:latin typeface="Arial Narrow" panose="020B0606020202030204" pitchFamily="34" charset="0"/>
                </a:rPr>
                <a:t>Comuni fino a 10mila ab. con costo debito</a:t>
              </a:r>
            </a:p>
            <a:p>
              <a:pPr algn="ctr"/>
              <a:r>
                <a:rPr lang="it-IT" sz="1050" b="1" i="1" dirty="0">
                  <a:solidFill>
                    <a:srgbClr val="C00000"/>
                  </a:solidFill>
                  <a:latin typeface="Arial Narrow" panose="020B0606020202030204" pitchFamily="34" charset="0"/>
                </a:rPr>
                <a:t>superiore al 18% spese correnti</a:t>
              </a:r>
            </a:p>
            <a:p>
              <a:pPr algn="ctr"/>
              <a:r>
                <a:rPr lang="it-IT" sz="1050" b="1" i="1" dirty="0">
                  <a:solidFill>
                    <a:schemeClr val="accent1">
                      <a:lumMod val="25000"/>
                    </a:schemeClr>
                  </a:solidFill>
                </a:rPr>
                <a:t>Circa </a:t>
              </a:r>
              <a:r>
                <a:rPr lang="it-IT" sz="1050" b="1" i="1" dirty="0" smtClean="0">
                  <a:solidFill>
                    <a:schemeClr val="accent1">
                      <a:lumMod val="25000"/>
                    </a:schemeClr>
                  </a:solidFill>
                </a:rPr>
                <a:t>1.000 </a:t>
              </a:r>
              <a:r>
                <a:rPr lang="it-IT" sz="1050" b="1" i="1" dirty="0">
                  <a:solidFill>
                    <a:schemeClr val="accent1">
                      <a:lumMod val="25000"/>
                    </a:schemeClr>
                  </a:solidFill>
                </a:rPr>
                <a:t>enti</a:t>
              </a:r>
            </a:p>
          </p:txBody>
        </p:sp>
        <p:sp>
          <p:nvSpPr>
            <p:cNvPr id="20" name="Rettangolo 19"/>
            <p:cNvSpPr/>
            <p:nvPr/>
          </p:nvSpPr>
          <p:spPr>
            <a:xfrm>
              <a:off x="2210295" y="6215368"/>
              <a:ext cx="4690752" cy="207749"/>
            </a:xfrm>
            <a:prstGeom prst="rect">
              <a:avLst/>
            </a:prstGeom>
          </p:spPr>
          <p:txBody>
            <a:bodyPr wrap="square">
              <a:spAutoFit/>
            </a:bodyPr>
            <a:lstStyle/>
            <a:p>
              <a:pPr algn="ctr">
                <a:spcBef>
                  <a:spcPts val="225"/>
                </a:spcBef>
              </a:pPr>
              <a:r>
                <a:rPr lang="it-IT" sz="700" b="1" i="1" dirty="0">
                  <a:solidFill>
                    <a:schemeClr val="tx2"/>
                  </a:solidFill>
                  <a:latin typeface="Arial Narrow" panose="020B0606020202030204" pitchFamily="34" charset="0"/>
                  <a:ea typeface="+mj-ea"/>
                  <a:cs typeface="Arial Black"/>
                </a:rPr>
                <a:t>Fonte: stime IFEL su dati CCCB 2015 (esclusi i Comuni di Friuli Venezia Giulia, Trentino Alto Adige e Valle d’Aosta) </a:t>
              </a:r>
            </a:p>
          </p:txBody>
        </p:sp>
        <p:sp>
          <p:nvSpPr>
            <p:cNvPr id="21" name="Ovale 20"/>
            <p:cNvSpPr/>
            <p:nvPr/>
          </p:nvSpPr>
          <p:spPr>
            <a:xfrm>
              <a:off x="4154046" y="4656716"/>
              <a:ext cx="682173" cy="524748"/>
            </a:xfrm>
            <a:prstGeom prst="ellipse">
              <a:avLst/>
            </a:prstGeom>
            <a:solidFill>
              <a:schemeClr val="accent1">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chemeClr val="accent1">
                      <a:lumMod val="25000"/>
                    </a:schemeClr>
                  </a:solidFill>
                  <a:latin typeface="Arial Narrow" panose="020B0606020202030204" pitchFamily="34" charset="0"/>
                </a:rPr>
                <a:t>144</a:t>
              </a:r>
            </a:p>
          </p:txBody>
        </p:sp>
        <p:sp>
          <p:nvSpPr>
            <p:cNvPr id="22" name="Ovale 21"/>
            <p:cNvSpPr/>
            <p:nvPr/>
          </p:nvSpPr>
          <p:spPr>
            <a:xfrm>
              <a:off x="5124471" y="4656716"/>
              <a:ext cx="682173" cy="524748"/>
            </a:xfrm>
            <a:prstGeom prst="ellipse">
              <a:avLst/>
            </a:prstGeom>
            <a:solidFill>
              <a:schemeClr val="accent1">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chemeClr val="accent1">
                      <a:lumMod val="25000"/>
                    </a:schemeClr>
                  </a:solidFill>
                  <a:latin typeface="Arial Narrow" panose="020B0606020202030204" pitchFamily="34" charset="0"/>
                </a:rPr>
                <a:t>43</a:t>
              </a:r>
            </a:p>
          </p:txBody>
        </p:sp>
        <p:sp>
          <p:nvSpPr>
            <p:cNvPr id="23" name="Ovale 22"/>
            <p:cNvSpPr/>
            <p:nvPr/>
          </p:nvSpPr>
          <p:spPr>
            <a:xfrm>
              <a:off x="6176849" y="4654565"/>
              <a:ext cx="682173" cy="524748"/>
            </a:xfrm>
            <a:prstGeom prst="ellipse">
              <a:avLst/>
            </a:prstGeom>
            <a:solidFill>
              <a:schemeClr val="accent1">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chemeClr val="accent1">
                      <a:lumMod val="25000"/>
                    </a:schemeClr>
                  </a:solidFill>
                  <a:latin typeface="Arial Narrow" panose="020B0606020202030204" pitchFamily="34" charset="0"/>
                </a:rPr>
                <a:t>86</a:t>
              </a:r>
            </a:p>
          </p:txBody>
        </p:sp>
        <p:sp>
          <p:nvSpPr>
            <p:cNvPr id="27" name="CasellaDiTesto 26"/>
            <p:cNvSpPr txBox="1"/>
            <p:nvPr/>
          </p:nvSpPr>
          <p:spPr>
            <a:xfrm>
              <a:off x="4196962" y="4312733"/>
              <a:ext cx="596341" cy="276999"/>
            </a:xfrm>
            <a:prstGeom prst="rect">
              <a:avLst/>
            </a:prstGeom>
            <a:noFill/>
          </p:spPr>
          <p:txBody>
            <a:bodyPr wrap="square" rtlCol="0">
              <a:spAutoFit/>
            </a:bodyPr>
            <a:lstStyle/>
            <a:p>
              <a:pPr algn="ctr"/>
              <a:r>
                <a:rPr lang="it-IT" sz="1200" b="1" dirty="0">
                  <a:latin typeface="Arial Narrow" panose="020B0606020202030204" pitchFamily="34" charset="0"/>
                </a:rPr>
                <a:t>NORD</a:t>
              </a:r>
            </a:p>
          </p:txBody>
        </p:sp>
        <p:sp>
          <p:nvSpPr>
            <p:cNvPr id="28" name="CasellaDiTesto 27"/>
            <p:cNvSpPr txBox="1"/>
            <p:nvPr/>
          </p:nvSpPr>
          <p:spPr>
            <a:xfrm>
              <a:off x="5075745" y="4321702"/>
              <a:ext cx="779626" cy="276999"/>
            </a:xfrm>
            <a:prstGeom prst="rect">
              <a:avLst/>
            </a:prstGeom>
            <a:noFill/>
          </p:spPr>
          <p:txBody>
            <a:bodyPr wrap="square" rtlCol="0">
              <a:spAutoFit/>
            </a:bodyPr>
            <a:lstStyle/>
            <a:p>
              <a:pPr algn="ctr"/>
              <a:r>
                <a:rPr lang="it-IT" sz="1200" b="1" dirty="0">
                  <a:latin typeface="Arial Narrow" panose="020B0606020202030204" pitchFamily="34" charset="0"/>
                </a:rPr>
                <a:t>CENTRO</a:t>
              </a:r>
            </a:p>
          </p:txBody>
        </p:sp>
        <p:sp>
          <p:nvSpPr>
            <p:cNvPr id="29" name="CasellaDiTesto 28"/>
            <p:cNvSpPr txBox="1"/>
            <p:nvPr/>
          </p:nvSpPr>
          <p:spPr>
            <a:xfrm>
              <a:off x="5929967" y="4312733"/>
              <a:ext cx="1175936" cy="276999"/>
            </a:xfrm>
            <a:prstGeom prst="rect">
              <a:avLst/>
            </a:prstGeom>
            <a:noFill/>
          </p:spPr>
          <p:txBody>
            <a:bodyPr wrap="square" rtlCol="0">
              <a:spAutoFit/>
            </a:bodyPr>
            <a:lstStyle/>
            <a:p>
              <a:pPr algn="ctr"/>
              <a:r>
                <a:rPr lang="it-IT" sz="1200" b="1" dirty="0">
                  <a:latin typeface="Arial Narrow" panose="020B0606020202030204" pitchFamily="34" charset="0"/>
                </a:rPr>
                <a:t>SUD E ISOLE</a:t>
              </a:r>
            </a:p>
          </p:txBody>
        </p:sp>
        <p:sp>
          <p:nvSpPr>
            <p:cNvPr id="33" name="Ovale 32"/>
            <p:cNvSpPr/>
            <p:nvPr/>
          </p:nvSpPr>
          <p:spPr>
            <a:xfrm>
              <a:off x="4156705" y="5297327"/>
              <a:ext cx="682173" cy="524748"/>
            </a:xfrm>
            <a:prstGeom prst="ellipse">
              <a:avLst/>
            </a:prstGeom>
            <a:solidFill>
              <a:schemeClr val="accent1">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chemeClr val="accent1">
                      <a:lumMod val="25000"/>
                    </a:schemeClr>
                  </a:solidFill>
                  <a:latin typeface="Arial Narrow" panose="020B0606020202030204" pitchFamily="34" charset="0"/>
                </a:rPr>
                <a:t>210</a:t>
              </a:r>
            </a:p>
          </p:txBody>
        </p:sp>
        <p:sp>
          <p:nvSpPr>
            <p:cNvPr id="34" name="Ovale 33"/>
            <p:cNvSpPr/>
            <p:nvPr/>
          </p:nvSpPr>
          <p:spPr>
            <a:xfrm>
              <a:off x="5127130" y="5297327"/>
              <a:ext cx="682173" cy="524748"/>
            </a:xfrm>
            <a:prstGeom prst="ellipse">
              <a:avLst/>
            </a:prstGeom>
            <a:solidFill>
              <a:schemeClr val="accent1">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chemeClr val="accent1">
                      <a:lumMod val="25000"/>
                    </a:schemeClr>
                  </a:solidFill>
                  <a:latin typeface="Arial Narrow" panose="020B0606020202030204" pitchFamily="34" charset="0"/>
                </a:rPr>
                <a:t>38</a:t>
              </a:r>
            </a:p>
          </p:txBody>
        </p:sp>
        <p:sp>
          <p:nvSpPr>
            <p:cNvPr id="35" name="Ovale 34"/>
            <p:cNvSpPr/>
            <p:nvPr/>
          </p:nvSpPr>
          <p:spPr>
            <a:xfrm>
              <a:off x="6179507" y="5295176"/>
              <a:ext cx="682173" cy="524748"/>
            </a:xfrm>
            <a:prstGeom prst="ellipse">
              <a:avLst/>
            </a:prstGeom>
            <a:solidFill>
              <a:schemeClr val="accent1">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chemeClr val="accent1">
                      <a:lumMod val="25000"/>
                    </a:schemeClr>
                  </a:solidFill>
                  <a:latin typeface="Arial Narrow" panose="020B0606020202030204" pitchFamily="34" charset="0"/>
                </a:rPr>
                <a:t>110</a:t>
              </a:r>
            </a:p>
          </p:txBody>
        </p:sp>
        <p:sp>
          <p:nvSpPr>
            <p:cNvPr id="38" name="Rettangolo arrotondato 37"/>
            <p:cNvSpPr/>
            <p:nvPr/>
          </p:nvSpPr>
          <p:spPr>
            <a:xfrm>
              <a:off x="1436473" y="4293096"/>
              <a:ext cx="5903849" cy="1887606"/>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800"/>
            </a:p>
          </p:txBody>
        </p:sp>
      </p:grpSp>
      <p:sp>
        <p:nvSpPr>
          <p:cNvPr id="31" name="Segnaposto numero diapositiva 2"/>
          <p:cNvSpPr>
            <a:spLocks noGrp="1"/>
          </p:cNvSpPr>
          <p:nvPr>
            <p:ph type="sldNum" sz="quarter" idx="12"/>
          </p:nvPr>
        </p:nvSpPr>
        <p:spPr>
          <a:xfrm>
            <a:off x="8131175" y="6299200"/>
            <a:ext cx="730250" cy="457200"/>
          </a:xfrm>
        </p:spPr>
        <p:txBody>
          <a:bodyPr/>
          <a:lstStyle/>
          <a:p>
            <a:fld id="{C121BA9E-CF39-5A4C-A796-CE277B4E7A22}" type="slidenum">
              <a:rPr lang="it-IT" smtClean="0">
                <a:solidFill>
                  <a:prstClr val="black"/>
                </a:solidFill>
              </a:rPr>
              <a:pPr/>
              <a:t>13</a:t>
            </a:fld>
            <a:endParaRPr lang="it-IT" dirty="0">
              <a:solidFill>
                <a:prstClr val="black"/>
              </a:solidFill>
            </a:endParaRPr>
          </a:p>
        </p:txBody>
      </p:sp>
      <p:sp>
        <p:nvSpPr>
          <p:cNvPr id="32" name="Rectangle 2"/>
          <p:cNvSpPr txBox="1">
            <a:spLocks noChangeArrowheads="1"/>
          </p:cNvSpPr>
          <p:nvPr/>
        </p:nvSpPr>
        <p:spPr bwMode="auto">
          <a:xfrm>
            <a:off x="661549" y="466026"/>
            <a:ext cx="7253726"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a:solidFill>
                  <a:srgbClr val="005E7D"/>
                </a:solidFill>
                <a:latin typeface="Arial"/>
                <a:ea typeface="+mj-ea"/>
                <a:cs typeface="+mj-cs"/>
              </a:defRPr>
            </a:lvl1pPr>
            <a:lvl2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2pPr>
            <a:lvl3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3pPr>
            <a:lvl4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4pPr>
            <a:lvl5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5pPr>
            <a:lvl6pPr marL="4572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r>
              <a:rPr lang="it-IT" altLang="it-IT" sz="2400" kern="0" dirty="0" smtClean="0"/>
              <a:t>Il debito comunale è piccolo, si riduce, ma pesa ancora molto – i piccoli Comuni 2/2</a:t>
            </a:r>
            <a:endParaRPr lang="it-IT" altLang="it-IT" sz="2400" kern="0" dirty="0"/>
          </a:p>
        </p:txBody>
      </p:sp>
    </p:spTree>
    <p:extLst>
      <p:ext uri="{BB962C8B-B14F-4D97-AF65-F5344CB8AC3E}">
        <p14:creationId xmlns:p14="http://schemas.microsoft.com/office/powerpoint/2010/main" val="496774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61549" y="442418"/>
            <a:ext cx="7339452" cy="935218"/>
          </a:xfrm>
        </p:spPr>
        <p:txBody>
          <a:bodyPr/>
          <a:lstStyle/>
          <a:p>
            <a:r>
              <a:rPr lang="it-IT" sz="2400" dirty="0" smtClean="0"/>
              <a:t>Caduta e ripresa degli investimenti:</a:t>
            </a:r>
            <a:br>
              <a:rPr lang="it-IT" sz="2400" dirty="0" smtClean="0"/>
            </a:br>
            <a:r>
              <a:rPr lang="it-IT" sz="2400" dirty="0" smtClean="0"/>
              <a:t>l’inversione di tendenza a partire dal 2015</a:t>
            </a:r>
            <a:endParaRPr lang="it-IT" sz="2400" dirty="0"/>
          </a:p>
        </p:txBody>
      </p:sp>
      <p:sp>
        <p:nvSpPr>
          <p:cNvPr id="8" name="CasellaDiTesto 7"/>
          <p:cNvSpPr txBox="1"/>
          <p:nvPr/>
        </p:nvSpPr>
        <p:spPr>
          <a:xfrm>
            <a:off x="661550" y="1535194"/>
            <a:ext cx="3465834" cy="482119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180000" indent="-180000" algn="just" eaLnBrk="0" fontAlgn="base" hangingPunct="0">
              <a:lnSpc>
                <a:spcPct val="114000"/>
              </a:lnSpc>
              <a:spcBef>
                <a:spcPts val="600"/>
              </a:spcBef>
              <a:spcAft>
                <a:spcPts val="600"/>
              </a:spcAft>
              <a:buFont typeface="Arial" panose="020B0604020202020204" pitchFamily="34" charset="0"/>
              <a:buChar char="•"/>
            </a:pPr>
            <a:r>
              <a:rPr lang="it-IT" dirty="0" smtClean="0">
                <a:solidFill>
                  <a:srgbClr val="000000"/>
                </a:solidFill>
                <a:latin typeface="Arial Narrow" panose="020B0606020202030204" pitchFamily="34" charset="0"/>
              </a:rPr>
              <a:t>Dal 2010 al 2014 il Patto favorisce la contrazione degli investimenti (-27%)</a:t>
            </a:r>
            <a:endParaRPr lang="it-IT" dirty="0">
              <a:solidFill>
                <a:srgbClr val="000000"/>
              </a:solidFill>
              <a:latin typeface="Arial Narrow" panose="020B0606020202030204" pitchFamily="34" charset="0"/>
            </a:endParaRPr>
          </a:p>
          <a:p>
            <a:pPr marL="180000" indent="-180000" algn="just" eaLnBrk="0" fontAlgn="base" hangingPunct="0">
              <a:lnSpc>
                <a:spcPct val="114000"/>
              </a:lnSpc>
              <a:spcBef>
                <a:spcPts val="600"/>
              </a:spcBef>
              <a:spcAft>
                <a:spcPct val="0"/>
              </a:spcAft>
              <a:buFont typeface="Arial" panose="020B0604020202020204" pitchFamily="34" charset="0"/>
              <a:buChar char="•"/>
            </a:pPr>
            <a:r>
              <a:rPr lang="it-IT" dirty="0" smtClean="0">
                <a:solidFill>
                  <a:srgbClr val="000000"/>
                </a:solidFill>
                <a:latin typeface="Arial Narrow" panose="020B0606020202030204" pitchFamily="34" charset="0"/>
              </a:rPr>
              <a:t>Sul fronte della cassa nel 2015 si ha un forte salto nei pagamenti (+18%), limitato al Mezzogiorno e connesso al ciclo delle risorse comunitarie</a:t>
            </a:r>
          </a:p>
          <a:p>
            <a:pPr marL="180000" indent="-180000" algn="just" eaLnBrk="0" fontAlgn="base" hangingPunct="0">
              <a:lnSpc>
                <a:spcPct val="114000"/>
              </a:lnSpc>
              <a:spcBef>
                <a:spcPts val="600"/>
              </a:spcBef>
              <a:spcAft>
                <a:spcPct val="0"/>
              </a:spcAft>
              <a:buFont typeface="Arial" panose="020B0604020202020204" pitchFamily="34" charset="0"/>
              <a:buChar char="•"/>
            </a:pPr>
            <a:r>
              <a:rPr lang="it-IT" dirty="0" smtClean="0">
                <a:solidFill>
                  <a:srgbClr val="000000"/>
                </a:solidFill>
                <a:latin typeface="Arial Narrow" panose="020B0606020202030204" pitchFamily="34" charset="0"/>
              </a:rPr>
              <a:t>Ma nel 2015 segnano una positiva inversione di tendenza anche gli impegni in conto capitale (+13%), in tutti gli ambiti territoriali</a:t>
            </a:r>
          </a:p>
          <a:p>
            <a:pPr marL="180000" indent="-180000" algn="just" eaLnBrk="0" fontAlgn="base" hangingPunct="0">
              <a:lnSpc>
                <a:spcPct val="114000"/>
              </a:lnSpc>
              <a:spcBef>
                <a:spcPts val="600"/>
              </a:spcBef>
              <a:spcAft>
                <a:spcPct val="0"/>
              </a:spcAft>
              <a:buFont typeface="Arial" panose="020B0604020202020204" pitchFamily="34" charset="0"/>
              <a:buChar char="•"/>
            </a:pPr>
            <a:r>
              <a:rPr lang="it-IT" dirty="0" smtClean="0">
                <a:solidFill>
                  <a:srgbClr val="000000"/>
                </a:solidFill>
                <a:latin typeface="Arial Narrow" panose="020B0606020202030204" pitchFamily="34" charset="0"/>
              </a:rPr>
              <a:t>Dai primi dati del monitoraggio Saldo 2016 emerge una tendenza di </a:t>
            </a:r>
            <a:r>
              <a:rPr lang="it-IT" b="1" dirty="0" smtClean="0">
                <a:solidFill>
                  <a:srgbClr val="000000"/>
                </a:solidFill>
                <a:latin typeface="Arial Narrow" panose="020B0606020202030204" pitchFamily="34" charset="0"/>
              </a:rPr>
              <a:t>ulteriore aumento degli impegni </a:t>
            </a:r>
            <a:r>
              <a:rPr lang="it-IT" dirty="0" smtClean="0">
                <a:solidFill>
                  <a:srgbClr val="000000"/>
                </a:solidFill>
                <a:latin typeface="Arial Narrow" panose="020B0606020202030204" pitchFamily="34" charset="0"/>
              </a:rPr>
              <a:t>da assumere </a:t>
            </a:r>
            <a:r>
              <a:rPr lang="it-IT" b="1" dirty="0" smtClean="0">
                <a:solidFill>
                  <a:srgbClr val="000000"/>
                </a:solidFill>
                <a:latin typeface="Arial Narrow" panose="020B0606020202030204" pitchFamily="34" charset="0"/>
              </a:rPr>
              <a:t>nel periodo 2016-2019</a:t>
            </a:r>
            <a:endParaRPr lang="it-IT" b="1" dirty="0">
              <a:solidFill>
                <a:srgbClr val="000000"/>
              </a:solidFill>
              <a:latin typeface="Arial Narrow" panose="020B0606020202030204" pitchFamily="34" charset="0"/>
            </a:endParaRP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26170"/>
            <a:ext cx="4320000" cy="244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solidFill>
                  <a:srgbClr val="000000"/>
                </a:solidFill>
              </a:rPr>
              <a:pPr/>
              <a:t>14</a:t>
            </a:fld>
            <a:endParaRPr lang="it-IT" altLang="it-IT" sz="1200" dirty="0">
              <a:solidFill>
                <a:srgbClr val="000000"/>
              </a:solidFill>
            </a:endParaRPr>
          </a:p>
        </p:txBody>
      </p:sp>
      <p:sp>
        <p:nvSpPr>
          <p:cNvPr id="9" name="Rettangolo 8"/>
          <p:cNvSpPr/>
          <p:nvPr/>
        </p:nvSpPr>
        <p:spPr>
          <a:xfrm>
            <a:off x="4267838" y="1381306"/>
            <a:ext cx="4133211" cy="338554"/>
          </a:xfrm>
          <a:prstGeom prst="rect">
            <a:avLst/>
          </a:prstGeom>
        </p:spPr>
        <p:txBody>
          <a:bodyPr wrap="square">
            <a:spAutoFit/>
          </a:bodyPr>
          <a:lstStyle/>
          <a:p>
            <a:pPr algn="ctr" defTabSz="457200"/>
            <a:r>
              <a:rPr lang="it-IT" sz="1600" b="1" i="1" dirty="0" smtClean="0">
                <a:solidFill>
                  <a:srgbClr val="1F497D"/>
                </a:solidFill>
                <a:latin typeface="Arial Narrow" panose="020B0606020202030204" pitchFamily="34" charset="0"/>
              </a:rPr>
              <a:t>Dinamica degli investimenti fissi lordi dei Comuni</a:t>
            </a:r>
            <a:endParaRPr lang="it-IT" sz="1600" b="1" i="1" dirty="0">
              <a:solidFill>
                <a:srgbClr val="1F497D"/>
              </a:solidFill>
              <a:latin typeface="Calibri"/>
            </a:endParaRPr>
          </a:p>
        </p:txBody>
      </p:sp>
      <p:pic>
        <p:nvPicPr>
          <p:cNvPr id="327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838" y="4279900"/>
            <a:ext cx="4320000" cy="204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ttangolo 11"/>
          <p:cNvSpPr/>
          <p:nvPr/>
        </p:nvSpPr>
        <p:spPr>
          <a:xfrm>
            <a:off x="5153025" y="2048599"/>
            <a:ext cx="2333625" cy="307777"/>
          </a:xfrm>
          <a:prstGeom prst="rect">
            <a:avLst/>
          </a:prstGeom>
        </p:spPr>
        <p:txBody>
          <a:bodyPr wrap="square">
            <a:spAutoFit/>
          </a:bodyPr>
          <a:lstStyle/>
          <a:p>
            <a:pPr algn="ctr" defTabSz="457200"/>
            <a:r>
              <a:rPr lang="it-IT" sz="1400" b="1" i="1" dirty="0" smtClean="0">
                <a:solidFill>
                  <a:srgbClr val="1F497D"/>
                </a:solidFill>
                <a:latin typeface="Arial Narrow" panose="020B0606020202030204" pitchFamily="34" charset="0"/>
              </a:rPr>
              <a:t>Valori pro capite - cassa</a:t>
            </a:r>
            <a:endParaRPr lang="it-IT" sz="1400" b="1" i="1" dirty="0">
              <a:solidFill>
                <a:srgbClr val="1F497D"/>
              </a:solidFill>
              <a:latin typeface="Calibri"/>
            </a:endParaRPr>
          </a:p>
        </p:txBody>
      </p:sp>
      <p:sp>
        <p:nvSpPr>
          <p:cNvPr id="2" name="Rettangolo 1"/>
          <p:cNvSpPr/>
          <p:nvPr/>
        </p:nvSpPr>
        <p:spPr>
          <a:xfrm>
            <a:off x="5153025" y="4279900"/>
            <a:ext cx="2627675" cy="307777"/>
          </a:xfrm>
          <a:prstGeom prst="rect">
            <a:avLst/>
          </a:prstGeom>
        </p:spPr>
        <p:txBody>
          <a:bodyPr wrap="square">
            <a:spAutoFit/>
          </a:bodyPr>
          <a:lstStyle/>
          <a:p>
            <a:pPr algn="ctr" defTabSz="457200"/>
            <a:r>
              <a:rPr lang="it-IT" sz="1400" b="1" i="1" dirty="0">
                <a:solidFill>
                  <a:srgbClr val="1F497D"/>
                </a:solidFill>
                <a:latin typeface="Arial Narrow" panose="020B0606020202030204" pitchFamily="34" charset="0"/>
              </a:rPr>
              <a:t>Valori </a:t>
            </a:r>
            <a:r>
              <a:rPr lang="it-IT" sz="1400" b="1" i="1" dirty="0" smtClean="0">
                <a:solidFill>
                  <a:srgbClr val="1F497D"/>
                </a:solidFill>
                <a:latin typeface="Arial Narrow" panose="020B0606020202030204" pitchFamily="34" charset="0"/>
              </a:rPr>
              <a:t>in mln di euro - competenza</a:t>
            </a:r>
            <a:endParaRPr lang="it-IT" sz="1400" b="1" i="1" dirty="0">
              <a:solidFill>
                <a:srgbClr val="1F497D"/>
              </a:solidFill>
              <a:latin typeface="Calibri"/>
            </a:endParaRPr>
          </a:p>
        </p:txBody>
      </p:sp>
    </p:spTree>
    <p:extLst>
      <p:ext uri="{BB962C8B-B14F-4D97-AF65-F5344CB8AC3E}">
        <p14:creationId xmlns:p14="http://schemas.microsoft.com/office/powerpoint/2010/main" val="1462448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2" descr="esecutivi-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8"/>
          <p:cNvSpPr txBox="1">
            <a:spLocks noChangeArrowheads="1"/>
          </p:cNvSpPr>
          <p:nvPr/>
        </p:nvSpPr>
        <p:spPr bwMode="auto">
          <a:xfrm>
            <a:off x="361949" y="1765300"/>
            <a:ext cx="7096125" cy="240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0" fontAlgn="base" hangingPunct="0">
              <a:spcBef>
                <a:spcPct val="50000"/>
              </a:spcBef>
              <a:spcAft>
                <a:spcPct val="0"/>
              </a:spcAft>
            </a:pPr>
            <a:r>
              <a:rPr lang="it-IT" altLang="it-IT" sz="2800" b="1" dirty="0">
                <a:solidFill>
                  <a:srgbClr val="005E7D"/>
                </a:solidFill>
              </a:rPr>
              <a:t>Parte </a:t>
            </a:r>
            <a:r>
              <a:rPr lang="it-IT" altLang="it-IT" sz="2800" b="1" dirty="0" smtClean="0">
                <a:solidFill>
                  <a:srgbClr val="005E7D"/>
                </a:solidFill>
              </a:rPr>
              <a:t>2</a:t>
            </a:r>
            <a:endParaRPr lang="it-IT" altLang="it-IT" sz="2800" b="1" dirty="0">
              <a:solidFill>
                <a:srgbClr val="005E7D"/>
              </a:solidFill>
            </a:endParaRPr>
          </a:p>
          <a:p>
            <a:pPr eaLnBrk="0" fontAlgn="base" hangingPunct="0">
              <a:spcBef>
                <a:spcPct val="50000"/>
              </a:spcBef>
              <a:spcAft>
                <a:spcPct val="0"/>
              </a:spcAft>
            </a:pPr>
            <a:endParaRPr lang="it-IT" altLang="it-IT" b="1" dirty="0">
              <a:solidFill>
                <a:srgbClr val="005E7D"/>
              </a:solidFill>
            </a:endParaRPr>
          </a:p>
          <a:p>
            <a:pPr eaLnBrk="0" fontAlgn="base" hangingPunct="0">
              <a:lnSpc>
                <a:spcPts val="4000"/>
              </a:lnSpc>
              <a:spcBef>
                <a:spcPct val="0"/>
              </a:spcBef>
              <a:spcAft>
                <a:spcPct val="0"/>
              </a:spcAft>
            </a:pPr>
            <a:r>
              <a:rPr lang="it-IT" altLang="it-IT" sz="2800" b="1" dirty="0" smtClean="0">
                <a:solidFill>
                  <a:srgbClr val="005E7D"/>
                </a:solidFill>
              </a:rPr>
              <a:t>Il Fondo di solidarietà comunale</a:t>
            </a:r>
            <a:endParaRPr lang="it-IT" altLang="it-IT" sz="2800" b="1" dirty="0">
              <a:solidFill>
                <a:srgbClr val="005E7D"/>
              </a:solidFill>
            </a:endParaRPr>
          </a:p>
        </p:txBody>
      </p:sp>
    </p:spTree>
    <p:extLst>
      <p:ext uri="{BB962C8B-B14F-4D97-AF65-F5344CB8AC3E}">
        <p14:creationId xmlns:p14="http://schemas.microsoft.com/office/powerpoint/2010/main" val="3270902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699740"/>
          </a:xfrm>
        </p:spPr>
        <p:txBody>
          <a:bodyPr>
            <a:noAutofit/>
          </a:bodyPr>
          <a:lstStyle/>
          <a:p>
            <a:pPr algn="l"/>
            <a:r>
              <a:rPr lang="it-IT" sz="2000" b="1" dirty="0"/>
              <a:t>L'alimentazione e la ripartizione del </a:t>
            </a:r>
            <a:r>
              <a:rPr lang="it-IT" sz="2000" b="1" dirty="0" smtClean="0"/>
              <a:t>FSC</a:t>
            </a:r>
            <a:br>
              <a:rPr lang="it-IT" sz="2000" b="1" dirty="0" smtClean="0"/>
            </a:br>
            <a:r>
              <a:rPr lang="it-IT" sz="1800" i="1" dirty="0" smtClean="0"/>
              <a:t>Che cosa è il Fondo di solidarietà</a:t>
            </a:r>
            <a:endParaRPr lang="it-IT" sz="1800" b="1" i="1" dirty="0"/>
          </a:p>
        </p:txBody>
      </p:sp>
      <p:sp>
        <p:nvSpPr>
          <p:cNvPr id="3" name="Segnaposto contenuto 2"/>
          <p:cNvSpPr>
            <a:spLocks noGrp="1"/>
          </p:cNvSpPr>
          <p:nvPr>
            <p:ph idx="1"/>
          </p:nvPr>
        </p:nvSpPr>
        <p:spPr>
          <a:xfrm>
            <a:off x="971600" y="1268760"/>
            <a:ext cx="7226300" cy="5112568"/>
          </a:xfrm>
        </p:spPr>
        <p:txBody>
          <a:bodyPr>
            <a:noAutofit/>
          </a:bodyPr>
          <a:lstStyle/>
          <a:p>
            <a:pPr>
              <a:lnSpc>
                <a:spcPct val="114000"/>
              </a:lnSpc>
              <a:buClr>
                <a:schemeClr val="tx1"/>
              </a:buClr>
            </a:pPr>
            <a:r>
              <a:rPr lang="it-IT" sz="2000" dirty="0" smtClean="0">
                <a:latin typeface="Arial Narrow" panose="020B0606020202030204" pitchFamily="34" charset="0"/>
              </a:rPr>
              <a:t>Gettiti fiscali e trasferimenti statali fino al 2011</a:t>
            </a:r>
          </a:p>
          <a:p>
            <a:pPr lvl="1">
              <a:lnSpc>
                <a:spcPct val="114000"/>
              </a:lnSpc>
              <a:buClr>
                <a:schemeClr val="tx1"/>
              </a:buClr>
            </a:pPr>
            <a:r>
              <a:rPr lang="it-IT" sz="2000" dirty="0" smtClean="0">
                <a:latin typeface="Arial Narrow" panose="020B0606020202030204" pitchFamily="34" charset="0"/>
              </a:rPr>
              <a:t>ICI a 9 mld., Add.le IRPEF in crescita, circa 15 mld, di trasferimenti statali (trasformati in compartecipazioni nel 2011)</a:t>
            </a:r>
          </a:p>
          <a:p>
            <a:pPr>
              <a:lnSpc>
                <a:spcPct val="114000"/>
              </a:lnSpc>
              <a:spcBef>
                <a:spcPts val="600"/>
              </a:spcBef>
              <a:buClr>
                <a:schemeClr val="tx1"/>
              </a:buClr>
            </a:pPr>
            <a:r>
              <a:rPr lang="it-IT" sz="2000" dirty="0" smtClean="0">
                <a:latin typeface="Arial Narrow" panose="020B0606020202030204" pitchFamily="34" charset="0"/>
              </a:rPr>
              <a:t>IMU e manovra di finanza pubblica del 2012</a:t>
            </a:r>
          </a:p>
          <a:p>
            <a:pPr lvl="1">
              <a:lnSpc>
                <a:spcPct val="114000"/>
              </a:lnSpc>
              <a:buClr>
                <a:schemeClr val="tx1"/>
              </a:buClr>
            </a:pPr>
            <a:r>
              <a:rPr lang="it-IT" sz="2000" dirty="0">
                <a:latin typeface="Arial Narrow" panose="020B0606020202030204" pitchFamily="34" charset="0"/>
              </a:rPr>
              <a:t>v</a:t>
            </a:r>
            <a:r>
              <a:rPr lang="it-IT" sz="2000" dirty="0" smtClean="0">
                <a:latin typeface="Arial Narrow" panose="020B0606020202030204" pitchFamily="34" charset="0"/>
              </a:rPr>
              <a:t>erso l’abolizione dei trasferimenti, ma non come previsto dalla legge 42 </a:t>
            </a:r>
          </a:p>
          <a:p>
            <a:pPr lvl="1">
              <a:lnSpc>
                <a:spcPct val="114000"/>
              </a:lnSpc>
              <a:buClr>
                <a:schemeClr val="tx1"/>
              </a:buClr>
            </a:pPr>
            <a:r>
              <a:rPr lang="it-IT" sz="2000" dirty="0">
                <a:latin typeface="Arial Narrow" panose="020B0606020202030204" pitchFamily="34" charset="0"/>
              </a:rPr>
              <a:t>e</a:t>
            </a:r>
            <a:r>
              <a:rPr lang="it-IT" sz="2000" dirty="0" smtClean="0">
                <a:latin typeface="Arial Narrow" panose="020B0606020202030204" pitchFamily="34" charset="0"/>
              </a:rPr>
              <a:t>spansione del tributo immobiliare </a:t>
            </a:r>
            <a:r>
              <a:rPr lang="it-IT" sz="2000" b="1" i="1" dirty="0" smtClean="0">
                <a:latin typeface="Arial Narrow" panose="020B0606020202030204" pitchFamily="34" charset="0"/>
              </a:rPr>
              <a:t>a parità di risorse di base</a:t>
            </a:r>
          </a:p>
          <a:p>
            <a:pPr lvl="1">
              <a:lnSpc>
                <a:spcPct val="114000"/>
              </a:lnSpc>
              <a:buClr>
                <a:schemeClr val="tx1"/>
              </a:buClr>
            </a:pPr>
            <a:r>
              <a:rPr lang="it-IT" sz="2000" dirty="0" smtClean="0">
                <a:latin typeface="Arial Narrow" panose="020B0606020202030204" pitchFamily="34" charset="0"/>
              </a:rPr>
              <a:t>ma l’ICI di partenza comprendeva </a:t>
            </a:r>
            <a:r>
              <a:rPr lang="it-IT" sz="2000" b="1" i="1" dirty="0" smtClean="0">
                <a:latin typeface="Arial Narrow" panose="020B0606020202030204" pitchFamily="34" charset="0"/>
              </a:rPr>
              <a:t>sforzi fiscali differenziati</a:t>
            </a:r>
          </a:p>
          <a:p>
            <a:pPr>
              <a:lnSpc>
                <a:spcPct val="114000"/>
              </a:lnSpc>
              <a:spcBef>
                <a:spcPts val="600"/>
              </a:spcBef>
              <a:buClr>
                <a:schemeClr val="tx1"/>
              </a:buClr>
            </a:pPr>
            <a:r>
              <a:rPr lang="it-IT" sz="2000" dirty="0" smtClean="0">
                <a:latin typeface="Arial Narrow" panose="020B0606020202030204" pitchFamily="34" charset="0"/>
              </a:rPr>
              <a:t>Il FSR/FSC come </a:t>
            </a:r>
            <a:r>
              <a:rPr lang="it-IT" sz="2000" b="1" dirty="0" smtClean="0">
                <a:latin typeface="Arial Narrow" panose="020B0606020202030204" pitchFamily="34" charset="0"/>
              </a:rPr>
              <a:t>differenza</a:t>
            </a:r>
          </a:p>
          <a:p>
            <a:pPr lvl="1">
              <a:lnSpc>
                <a:spcPct val="114000"/>
              </a:lnSpc>
              <a:buClr>
                <a:schemeClr val="tx1"/>
              </a:buClr>
            </a:pPr>
            <a:r>
              <a:rPr lang="it-IT" sz="2000" dirty="0">
                <a:latin typeface="Arial Narrow" panose="020B0606020202030204" pitchFamily="34" charset="0"/>
              </a:rPr>
              <a:t>l</a:t>
            </a:r>
            <a:r>
              <a:rPr lang="it-IT" sz="2000" dirty="0" smtClean="0">
                <a:latin typeface="Arial Narrow" panose="020B0606020202030204" pitchFamily="34" charset="0"/>
              </a:rPr>
              <a:t>’ammontare di risorse necessario per mantenere le risorse di base allo stesso livello…</a:t>
            </a:r>
          </a:p>
          <a:p>
            <a:pPr lvl="1">
              <a:lnSpc>
                <a:spcPct val="114000"/>
              </a:lnSpc>
              <a:buClr>
                <a:schemeClr val="tx1"/>
              </a:buClr>
            </a:pPr>
            <a:r>
              <a:rPr lang="it-IT" sz="2000" dirty="0" smtClean="0">
                <a:latin typeface="Arial Narrow" panose="020B0606020202030204" pitchFamily="34" charset="0"/>
              </a:rPr>
              <a:t>…. meno i tagli </a:t>
            </a:r>
          </a:p>
          <a:p>
            <a:pPr lvl="1">
              <a:lnSpc>
                <a:spcPct val="114000"/>
              </a:lnSpc>
              <a:buClr>
                <a:schemeClr val="tx1"/>
              </a:buClr>
            </a:pPr>
            <a:r>
              <a:rPr lang="it-IT" sz="2000" dirty="0" smtClean="0">
                <a:latin typeface="Arial Narrow" panose="020B0606020202030204" pitchFamily="34" charset="0"/>
              </a:rPr>
              <a:t>Il fenomeno di Comuni incapienti</a:t>
            </a:r>
            <a:r>
              <a:rPr lang="it-IT" sz="2000" dirty="0">
                <a:latin typeface="Arial Narrow" panose="020B0606020202030204" pitchFamily="34" charset="0"/>
              </a:rPr>
              <a:t>	</a:t>
            </a:r>
          </a:p>
        </p:txBody>
      </p:sp>
      <p:sp>
        <p:nvSpPr>
          <p:cNvPr id="4" name="Segnaposto numero diapositiva 1"/>
          <p:cNvSpPr>
            <a:spLocks noGrp="1"/>
          </p:cNvSpPr>
          <p:nvPr>
            <p:ph type="sldNum" sz="quarter" idx="12"/>
          </p:nvPr>
        </p:nvSpPr>
        <p:spPr>
          <a:xfrm>
            <a:off x="8131175" y="6299200"/>
            <a:ext cx="730250" cy="457200"/>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solidFill>
                  <a:srgbClr val="000000"/>
                </a:solidFill>
              </a:rPr>
              <a:pPr/>
              <a:t>16</a:t>
            </a:fld>
            <a:endParaRPr lang="it-IT" altLang="it-IT" sz="1200" dirty="0">
              <a:solidFill>
                <a:srgbClr val="000000"/>
              </a:solidFill>
            </a:endParaRPr>
          </a:p>
        </p:txBody>
      </p:sp>
    </p:spTree>
    <p:extLst>
      <p:ext uri="{BB962C8B-B14F-4D97-AF65-F5344CB8AC3E}">
        <p14:creationId xmlns:p14="http://schemas.microsoft.com/office/powerpoint/2010/main" val="2345633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endParaRPr lang="it-IT"/>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118" y="3068960"/>
            <a:ext cx="7452000" cy="367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205080"/>
            <a:ext cx="5112000" cy="229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874118" y="1196752"/>
            <a:ext cx="2833786" cy="563231"/>
          </a:xfrm>
          <a:prstGeom prst="rect">
            <a:avLst/>
          </a:prstGeom>
          <a:noFill/>
        </p:spPr>
        <p:txBody>
          <a:bodyPr vert="horz" wrap="square" lIns="91440" tIns="45720" rIns="91440" bIns="45720" rtlCol="0" anchor="ctr">
            <a:spAutoFit/>
          </a:bodyPr>
          <a:lstStyle>
            <a:lvl1pPr>
              <a:lnSpc>
                <a:spcPct val="90000"/>
              </a:lnSpc>
              <a:spcBef>
                <a:spcPct val="0"/>
              </a:spcBef>
              <a:buNone/>
              <a:defRPr sz="2400" b="1">
                <a:solidFill>
                  <a:schemeClr val="accent5">
                    <a:lumMod val="75000"/>
                  </a:schemeClr>
                </a:solidFill>
              </a:defRPr>
            </a:lvl1pPr>
          </a:lstStyle>
          <a:p>
            <a:r>
              <a:rPr lang="it-IT" sz="1700" kern="0" dirty="0">
                <a:solidFill>
                  <a:srgbClr val="005E7D"/>
                </a:solidFill>
                <a:latin typeface="Arial Narrow" panose="020B0606020202030204" pitchFamily="34" charset="0"/>
                <a:ea typeface="+mj-ea"/>
                <a:cs typeface="+mj-cs"/>
              </a:rPr>
              <a:t>Composizione delle entrate correnti dei Comuni  2010-2015</a:t>
            </a:r>
          </a:p>
        </p:txBody>
      </p:sp>
      <p:sp>
        <p:nvSpPr>
          <p:cNvPr id="6" name="Titolo 1"/>
          <p:cNvSpPr txBox="1">
            <a:spLocks/>
          </p:cNvSpPr>
          <p:nvPr/>
        </p:nvSpPr>
        <p:spPr bwMode="auto">
          <a:xfrm>
            <a:off x="901700" y="44624"/>
            <a:ext cx="668020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800" b="1">
                <a:solidFill>
                  <a:srgbClr val="005E7D"/>
                </a:solidFill>
                <a:latin typeface="Arial"/>
                <a:ea typeface="+mj-ea"/>
                <a:cs typeface="+mj-cs"/>
              </a:defRPr>
            </a:lvl1pPr>
            <a:lvl2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2pPr>
            <a:lvl3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3pPr>
            <a:lvl4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4pPr>
            <a:lvl5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5pPr>
            <a:lvl6pPr marL="4572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r>
              <a:rPr lang="it-IT" sz="2400" kern="0" dirty="0" smtClean="0"/>
              <a:t>L'alimentazione e la ripartizione del FSC</a:t>
            </a:r>
            <a:br>
              <a:rPr lang="it-IT" sz="2400" kern="0" dirty="0" smtClean="0"/>
            </a:br>
            <a:r>
              <a:rPr lang="it-IT" sz="2000" i="1" kern="0" dirty="0" smtClean="0"/>
              <a:t>Le risorse dei Comuni nel 2010 e nel 2015</a:t>
            </a:r>
            <a:endParaRPr lang="it-IT" sz="2400" i="1" kern="0" dirty="0"/>
          </a:p>
        </p:txBody>
      </p:sp>
      <p:sp>
        <p:nvSpPr>
          <p:cNvPr id="7" name="Segnaposto numero diapositiva 1"/>
          <p:cNvSpPr>
            <a:spLocks noGrp="1"/>
          </p:cNvSpPr>
          <p:nvPr>
            <p:ph type="sldNum" sz="quarter" idx="12"/>
          </p:nvPr>
        </p:nvSpPr>
        <p:spPr>
          <a:xfrm>
            <a:off x="8131175" y="6299200"/>
            <a:ext cx="730250" cy="457200"/>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solidFill>
                  <a:srgbClr val="000000"/>
                </a:solidFill>
              </a:rPr>
              <a:pPr/>
              <a:t>17</a:t>
            </a:fld>
            <a:endParaRPr lang="it-IT" altLang="it-IT" sz="1200" dirty="0">
              <a:solidFill>
                <a:srgbClr val="000000"/>
              </a:solidFill>
            </a:endParaRPr>
          </a:p>
        </p:txBody>
      </p:sp>
    </p:spTree>
    <p:extLst>
      <p:ext uri="{BB962C8B-B14F-4D97-AF65-F5344CB8AC3E}">
        <p14:creationId xmlns:p14="http://schemas.microsoft.com/office/powerpoint/2010/main" val="3543614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64" y="1916832"/>
            <a:ext cx="9576000" cy="462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e 5"/>
          <p:cNvSpPr/>
          <p:nvPr/>
        </p:nvSpPr>
        <p:spPr>
          <a:xfrm>
            <a:off x="4663586" y="3284984"/>
            <a:ext cx="432000" cy="3219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
        <p:nvSpPr>
          <p:cNvPr id="7" name="Ovale 6"/>
          <p:cNvSpPr/>
          <p:nvPr/>
        </p:nvSpPr>
        <p:spPr>
          <a:xfrm>
            <a:off x="4667502" y="4941168"/>
            <a:ext cx="432000" cy="3695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
        <p:nvSpPr>
          <p:cNvPr id="8" name="Ovale 7"/>
          <p:cNvSpPr/>
          <p:nvPr/>
        </p:nvSpPr>
        <p:spPr>
          <a:xfrm>
            <a:off x="6747879" y="4941168"/>
            <a:ext cx="432000" cy="36956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
        <p:nvSpPr>
          <p:cNvPr id="10" name="Ovale 9"/>
          <p:cNvSpPr/>
          <p:nvPr/>
        </p:nvSpPr>
        <p:spPr>
          <a:xfrm>
            <a:off x="6732240" y="3284984"/>
            <a:ext cx="432000" cy="34099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
        <p:nvSpPr>
          <p:cNvPr id="4" name="Segnaposto numero diapositiva 3"/>
          <p:cNvSpPr>
            <a:spLocks noGrp="1"/>
          </p:cNvSpPr>
          <p:nvPr>
            <p:ph type="sldNum" sz="quarter" idx="12"/>
          </p:nvPr>
        </p:nvSpPr>
        <p:spPr/>
        <p:txBody>
          <a:bodyPr/>
          <a:lstStyle/>
          <a:p>
            <a:fld id="{C6074FB6-A53F-40F5-BF2E-A5478CE1133B}" type="slidenum">
              <a:rPr lang="it-IT" smtClean="0"/>
              <a:t>18</a:t>
            </a:fld>
            <a:endParaRPr lang="it-IT"/>
          </a:p>
        </p:txBody>
      </p:sp>
      <p:sp>
        <p:nvSpPr>
          <p:cNvPr id="9" name="Titolo 1"/>
          <p:cNvSpPr>
            <a:spLocks noGrp="1"/>
          </p:cNvSpPr>
          <p:nvPr>
            <p:ph type="title"/>
          </p:nvPr>
        </p:nvSpPr>
        <p:spPr>
          <a:xfrm>
            <a:off x="901700" y="280988"/>
            <a:ext cx="6680200" cy="759977"/>
          </a:xfrm>
        </p:spPr>
        <p:txBody>
          <a:bodyPr>
            <a:noAutofit/>
          </a:bodyPr>
          <a:lstStyle/>
          <a:p>
            <a:pPr algn="l"/>
            <a:r>
              <a:rPr lang="it-IT" sz="2400" b="1" dirty="0"/>
              <a:t>L'alimentazione e la ripartizione del </a:t>
            </a:r>
            <a:r>
              <a:rPr lang="it-IT" sz="2400" b="1" dirty="0" smtClean="0"/>
              <a:t>FSC</a:t>
            </a:r>
            <a:br>
              <a:rPr lang="it-IT" sz="2400" b="1" dirty="0" smtClean="0"/>
            </a:br>
            <a:r>
              <a:rPr lang="it-IT" sz="2000" i="1" dirty="0" smtClean="0"/>
              <a:t>Le risorse dei Comuni nel 2010 e nel 2015</a:t>
            </a:r>
            <a:endParaRPr lang="it-IT" sz="2400" b="1" i="1" dirty="0"/>
          </a:p>
        </p:txBody>
      </p:sp>
    </p:spTree>
    <p:extLst>
      <p:ext uri="{BB962C8B-B14F-4D97-AF65-F5344CB8AC3E}">
        <p14:creationId xmlns:p14="http://schemas.microsoft.com/office/powerpoint/2010/main" val="1335354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90124" y="116632"/>
            <a:ext cx="7273146" cy="620712"/>
          </a:xfrm>
        </p:spPr>
        <p:txBody>
          <a:bodyPr/>
          <a:lstStyle/>
          <a:p>
            <a:r>
              <a:rPr lang="it-IT" sz="2000" dirty="0"/>
              <a:t>L'alimentazione e la ripartizione del fondo di solidarietà</a:t>
            </a:r>
            <a:br>
              <a:rPr lang="it-IT" sz="2000" dirty="0"/>
            </a:br>
            <a:r>
              <a:rPr lang="it-IT" sz="1800" dirty="0"/>
              <a:t>Le risorse dei Comuni nel 2010 e nel 2015</a:t>
            </a:r>
          </a:p>
        </p:txBody>
      </p:sp>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solidFill>
                  <a:srgbClr val="000000"/>
                </a:solidFill>
              </a:rPr>
              <a:pPr/>
              <a:t>19</a:t>
            </a:fld>
            <a:endParaRPr lang="it-IT" altLang="it-IT" sz="1200">
              <a:solidFill>
                <a:srgbClr val="000000"/>
              </a:solidFill>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290646"/>
            <a:ext cx="6120000" cy="367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642498" y="4974729"/>
            <a:ext cx="7838985" cy="1432443"/>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180000" indent="-180000" algn="just" eaLnBrk="0" fontAlgn="base" hangingPunct="0">
              <a:lnSpc>
                <a:spcPct val="114000"/>
              </a:lnSpc>
              <a:spcBef>
                <a:spcPts val="600"/>
              </a:spcBef>
              <a:spcAft>
                <a:spcPts val="600"/>
              </a:spcAft>
              <a:buFont typeface="Arial" panose="020B0604020202020204" pitchFamily="34" charset="0"/>
              <a:buChar char="•"/>
            </a:pPr>
            <a:r>
              <a:rPr lang="it-IT" b="1" dirty="0" smtClean="0">
                <a:solidFill>
                  <a:srgbClr val="000000"/>
                </a:solidFill>
                <a:latin typeface="Arial Narrow" panose="020B0606020202030204" pitchFamily="34" charset="0"/>
              </a:rPr>
              <a:t>Si passa </a:t>
            </a:r>
            <a:r>
              <a:rPr lang="it-IT" b="1" dirty="0">
                <a:solidFill>
                  <a:srgbClr val="000000"/>
                </a:solidFill>
                <a:latin typeface="Arial Narrow" panose="020B0606020202030204" pitchFamily="34" charset="0"/>
              </a:rPr>
              <a:t>dai circa 10 miliardi di euro nel 2012 a 1,4 miliardi di euro nel 2015, </a:t>
            </a:r>
            <a:r>
              <a:rPr lang="it-IT" dirty="0">
                <a:solidFill>
                  <a:srgbClr val="000000"/>
                </a:solidFill>
                <a:latin typeface="Arial Narrow" panose="020B0606020202030204" pitchFamily="34" charset="0"/>
              </a:rPr>
              <a:t>anno in cui </a:t>
            </a:r>
            <a:r>
              <a:rPr lang="it-IT" dirty="0" smtClean="0">
                <a:solidFill>
                  <a:srgbClr val="000000"/>
                </a:solidFill>
                <a:latin typeface="Arial Narrow" panose="020B0606020202030204" pitchFamily="34" charset="0"/>
              </a:rPr>
              <a:t>il Fondo di solidarietà comunale (FSC) </a:t>
            </a:r>
            <a:r>
              <a:rPr lang="it-IT" dirty="0">
                <a:solidFill>
                  <a:srgbClr val="000000"/>
                </a:solidFill>
                <a:latin typeface="Arial Narrow" panose="020B0606020202030204" pitchFamily="34" charset="0"/>
              </a:rPr>
              <a:t>è alimentato interamente da IMU </a:t>
            </a:r>
            <a:r>
              <a:rPr lang="it-IT" dirty="0" smtClean="0">
                <a:solidFill>
                  <a:srgbClr val="000000"/>
                </a:solidFill>
                <a:latin typeface="Arial Narrow" panose="020B0606020202030204" pitchFamily="34" charset="0"/>
              </a:rPr>
              <a:t>comunale </a:t>
            </a:r>
            <a:endParaRPr lang="it-IT" dirty="0">
              <a:solidFill>
                <a:srgbClr val="000000"/>
              </a:solidFill>
              <a:latin typeface="Arial Narrow" panose="020B0606020202030204" pitchFamily="34" charset="0"/>
            </a:endParaRPr>
          </a:p>
          <a:p>
            <a:pPr marL="180000" indent="-180000" algn="just" eaLnBrk="0" fontAlgn="base" hangingPunct="0">
              <a:lnSpc>
                <a:spcPct val="114000"/>
              </a:lnSpc>
              <a:spcBef>
                <a:spcPct val="0"/>
              </a:spcBef>
              <a:spcAft>
                <a:spcPct val="0"/>
              </a:spcAft>
              <a:buFont typeface="Arial" panose="020B0604020202020204" pitchFamily="34" charset="0"/>
              <a:buChar char="•"/>
            </a:pPr>
            <a:r>
              <a:rPr lang="it-IT" b="1" dirty="0" smtClean="0">
                <a:solidFill>
                  <a:srgbClr val="000000"/>
                </a:solidFill>
                <a:latin typeface="Arial Narrow" panose="020B0606020202030204" pitchFamily="34" charset="0"/>
              </a:rPr>
              <a:t>Dal 2015 </a:t>
            </a:r>
            <a:r>
              <a:rPr lang="it-IT" b="1" dirty="0">
                <a:solidFill>
                  <a:srgbClr val="000000"/>
                </a:solidFill>
                <a:latin typeface="Arial Narrow" panose="020B0606020202030204" pitchFamily="34" charset="0"/>
              </a:rPr>
              <a:t>il contributo </a:t>
            </a:r>
            <a:r>
              <a:rPr lang="it-IT" b="1" dirty="0" smtClean="0">
                <a:solidFill>
                  <a:srgbClr val="000000"/>
                </a:solidFill>
                <a:latin typeface="Arial Narrow" panose="020B0606020202030204" pitchFamily="34" charset="0"/>
              </a:rPr>
              <a:t>statale è </a:t>
            </a:r>
            <a:r>
              <a:rPr lang="it-IT" b="1" dirty="0">
                <a:solidFill>
                  <a:srgbClr val="000000"/>
                </a:solidFill>
                <a:latin typeface="Arial Narrow" panose="020B0606020202030204" pitchFamily="34" charset="0"/>
              </a:rPr>
              <a:t>negativo: </a:t>
            </a:r>
            <a:r>
              <a:rPr lang="it-IT" dirty="0">
                <a:solidFill>
                  <a:srgbClr val="000000"/>
                </a:solidFill>
                <a:latin typeface="Arial Narrow" panose="020B0606020202030204" pitchFamily="34" charset="0"/>
              </a:rPr>
              <a:t>i Comuni contribuiscono alle entrate dello Stato per </a:t>
            </a:r>
            <a:r>
              <a:rPr lang="it-IT" dirty="0" smtClean="0">
                <a:solidFill>
                  <a:srgbClr val="000000"/>
                </a:solidFill>
                <a:latin typeface="Arial Narrow" panose="020B0606020202030204" pitchFamily="34" charset="0"/>
              </a:rPr>
              <a:t>628 milioni (compresi circa 230 mln. da taglio per stima Mef terreni montani)</a:t>
            </a:r>
            <a:endParaRPr lang="it-IT" dirty="0">
              <a:solidFill>
                <a:srgbClr val="000000"/>
              </a:solidFill>
              <a:latin typeface="Arial Narrow" panose="020B0606020202030204" pitchFamily="34" charset="0"/>
            </a:endParaRPr>
          </a:p>
        </p:txBody>
      </p:sp>
      <p:sp>
        <p:nvSpPr>
          <p:cNvPr id="6" name="Segnaposto contenuto 2"/>
          <p:cNvSpPr>
            <a:spLocks noGrp="1"/>
          </p:cNvSpPr>
          <p:nvPr>
            <p:ph idx="1"/>
          </p:nvPr>
        </p:nvSpPr>
        <p:spPr>
          <a:xfrm>
            <a:off x="734888" y="836712"/>
            <a:ext cx="8229600" cy="5145435"/>
          </a:xfrm>
        </p:spPr>
        <p:txBody>
          <a:bodyPr>
            <a:normAutofit/>
          </a:bodyPr>
          <a:lstStyle/>
          <a:p>
            <a:r>
              <a:rPr lang="it-IT" sz="2000" dirty="0" smtClean="0">
                <a:latin typeface="Arial Narrow" panose="020B0606020202030204" pitchFamily="34" charset="0"/>
              </a:rPr>
              <a:t>La ritirata dello Stato</a:t>
            </a:r>
            <a:endParaRPr lang="it-IT" sz="1800" dirty="0">
              <a:latin typeface="Arial Narrow" panose="020B0606020202030204" pitchFamily="34" charset="0"/>
            </a:endParaRPr>
          </a:p>
        </p:txBody>
      </p:sp>
    </p:spTree>
    <p:extLst>
      <p:ext uri="{BB962C8B-B14F-4D97-AF65-F5344CB8AC3E}">
        <p14:creationId xmlns:p14="http://schemas.microsoft.com/office/powerpoint/2010/main" val="4159681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2" descr="esecutivi-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8"/>
          <p:cNvSpPr txBox="1">
            <a:spLocks noChangeArrowheads="1"/>
          </p:cNvSpPr>
          <p:nvPr/>
        </p:nvSpPr>
        <p:spPr bwMode="auto">
          <a:xfrm>
            <a:off x="361949" y="1319842"/>
            <a:ext cx="6996383" cy="321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0" fontAlgn="base" hangingPunct="0">
              <a:spcBef>
                <a:spcPct val="50000"/>
              </a:spcBef>
              <a:spcAft>
                <a:spcPct val="0"/>
              </a:spcAft>
            </a:pPr>
            <a:r>
              <a:rPr lang="it-IT" altLang="it-IT" sz="3200" b="1" dirty="0" smtClean="0">
                <a:solidFill>
                  <a:srgbClr val="005E7D"/>
                </a:solidFill>
              </a:rPr>
              <a:t>Indice</a:t>
            </a:r>
            <a:endParaRPr lang="it-IT" altLang="it-IT" sz="2800" b="1" dirty="0">
              <a:solidFill>
                <a:srgbClr val="005E7D"/>
              </a:solidFill>
            </a:endParaRPr>
          </a:p>
          <a:p>
            <a:pPr marL="266700" indent="-266700" eaLnBrk="0" fontAlgn="base" hangingPunct="0">
              <a:lnSpc>
                <a:spcPct val="90000"/>
              </a:lnSpc>
              <a:spcBef>
                <a:spcPts val="2400"/>
              </a:spcBef>
              <a:spcAft>
                <a:spcPct val="0"/>
              </a:spcAft>
              <a:buClr>
                <a:srgbClr val="004B6B"/>
              </a:buClr>
              <a:buFont typeface="Arial" panose="020B0604020202020204" pitchFamily="34" charset="0"/>
              <a:buChar char="•"/>
            </a:pPr>
            <a:r>
              <a:rPr lang="it-IT" altLang="it-IT" b="1" dirty="0">
                <a:solidFill>
                  <a:srgbClr val="005E7D"/>
                </a:solidFill>
              </a:rPr>
              <a:t>Inquadramento </a:t>
            </a:r>
            <a:r>
              <a:rPr lang="it-IT" altLang="it-IT" b="1" dirty="0" smtClean="0">
                <a:solidFill>
                  <a:srgbClr val="005E7D"/>
                </a:solidFill>
              </a:rPr>
              <a:t>generale</a:t>
            </a:r>
          </a:p>
          <a:p>
            <a:pPr marL="266700" indent="-266700" eaLnBrk="0" fontAlgn="base" hangingPunct="0">
              <a:lnSpc>
                <a:spcPct val="90000"/>
              </a:lnSpc>
              <a:spcBef>
                <a:spcPts val="2400"/>
              </a:spcBef>
              <a:spcAft>
                <a:spcPct val="0"/>
              </a:spcAft>
              <a:buClr>
                <a:srgbClr val="004B6B"/>
              </a:buClr>
              <a:buFont typeface="Arial" panose="020B0604020202020204" pitchFamily="34" charset="0"/>
              <a:buChar char="•"/>
            </a:pPr>
            <a:r>
              <a:rPr lang="it-IT" altLang="it-IT" b="1" dirty="0">
                <a:solidFill>
                  <a:srgbClr val="005E7D"/>
                </a:solidFill>
              </a:rPr>
              <a:t>Fondo di solidarietà comunale </a:t>
            </a:r>
            <a:r>
              <a:rPr lang="it-IT" altLang="it-IT" b="1" dirty="0" smtClean="0">
                <a:solidFill>
                  <a:srgbClr val="005E7D"/>
                </a:solidFill>
              </a:rPr>
              <a:t>2017</a:t>
            </a:r>
          </a:p>
          <a:p>
            <a:pPr marL="266700" indent="-266700" eaLnBrk="0" fontAlgn="base" hangingPunct="0">
              <a:lnSpc>
                <a:spcPct val="90000"/>
              </a:lnSpc>
              <a:spcBef>
                <a:spcPts val="2400"/>
              </a:spcBef>
              <a:spcAft>
                <a:spcPct val="0"/>
              </a:spcAft>
              <a:buClr>
                <a:srgbClr val="004B6B"/>
              </a:buClr>
              <a:buFont typeface="Arial" panose="020B0604020202020204" pitchFamily="34" charset="0"/>
              <a:buChar char="•"/>
            </a:pPr>
            <a:r>
              <a:rPr lang="it-IT" altLang="it-IT" b="1" dirty="0" smtClean="0">
                <a:solidFill>
                  <a:srgbClr val="005E7D"/>
                </a:solidFill>
              </a:rPr>
              <a:t>Riequilibrio e perequazione </a:t>
            </a:r>
            <a:endParaRPr lang="it-IT" altLang="it-IT" b="1" dirty="0">
              <a:solidFill>
                <a:srgbClr val="005E7D"/>
              </a:solidFill>
            </a:endParaRPr>
          </a:p>
          <a:p>
            <a:pPr marL="266700" indent="-266700" eaLnBrk="0" fontAlgn="base" hangingPunct="0">
              <a:lnSpc>
                <a:spcPct val="90000"/>
              </a:lnSpc>
              <a:spcBef>
                <a:spcPts val="2400"/>
              </a:spcBef>
              <a:spcAft>
                <a:spcPct val="0"/>
              </a:spcAft>
              <a:buClr>
                <a:srgbClr val="004B6B"/>
              </a:buClr>
              <a:buFont typeface="Arial" panose="020B0604020202020204" pitchFamily="34" charset="0"/>
              <a:buChar char="•"/>
            </a:pPr>
            <a:r>
              <a:rPr lang="it-IT" altLang="it-IT" b="1" dirty="0">
                <a:solidFill>
                  <a:srgbClr val="005E7D"/>
                </a:solidFill>
              </a:rPr>
              <a:t>Vincoli e regole per gli investimenti</a:t>
            </a:r>
          </a:p>
          <a:p>
            <a:pPr marL="266700" indent="-266700" eaLnBrk="0" fontAlgn="base" hangingPunct="0">
              <a:lnSpc>
                <a:spcPct val="90000"/>
              </a:lnSpc>
              <a:spcBef>
                <a:spcPts val="2400"/>
              </a:spcBef>
              <a:spcAft>
                <a:spcPct val="0"/>
              </a:spcAft>
              <a:buClr>
                <a:srgbClr val="004B6B"/>
              </a:buClr>
              <a:buFont typeface="Arial" panose="020B0604020202020204" pitchFamily="34" charset="0"/>
              <a:buChar char="•"/>
            </a:pPr>
            <a:endParaRPr lang="it-IT" altLang="it-IT" b="1" i="1" dirty="0">
              <a:solidFill>
                <a:srgbClr val="005E7D"/>
              </a:solidFill>
            </a:endParaRPr>
          </a:p>
          <a:p>
            <a:pPr marL="266700" indent="-266700" eaLnBrk="0" fontAlgn="base" hangingPunct="0">
              <a:lnSpc>
                <a:spcPct val="90000"/>
              </a:lnSpc>
              <a:spcBef>
                <a:spcPts val="2400"/>
              </a:spcBef>
              <a:spcAft>
                <a:spcPct val="0"/>
              </a:spcAft>
              <a:buClr>
                <a:srgbClr val="004B6B"/>
              </a:buClr>
              <a:buFont typeface="Arial" panose="020B0604020202020204" pitchFamily="34" charset="0"/>
              <a:buChar char="•"/>
            </a:pPr>
            <a:endParaRPr lang="it-IT" altLang="it-IT" b="1" i="1" dirty="0" smtClean="0">
              <a:solidFill>
                <a:srgbClr val="005E7D"/>
              </a:solidFill>
            </a:endParaRPr>
          </a:p>
          <a:p>
            <a:pPr marL="266700" indent="-266700" eaLnBrk="0" fontAlgn="base" hangingPunct="0">
              <a:lnSpc>
                <a:spcPct val="90000"/>
              </a:lnSpc>
              <a:spcBef>
                <a:spcPts val="2400"/>
              </a:spcBef>
              <a:spcAft>
                <a:spcPct val="0"/>
              </a:spcAft>
              <a:buClr>
                <a:srgbClr val="004B6B"/>
              </a:buClr>
              <a:buFont typeface="Arial" panose="020B0604020202020204" pitchFamily="34" charset="0"/>
              <a:buChar char="•"/>
            </a:pPr>
            <a:endParaRPr lang="it-IT" altLang="it-IT" sz="2800" b="1" i="1" dirty="0">
              <a:solidFill>
                <a:srgbClr val="005E7D"/>
              </a:solidFill>
            </a:endParaRPr>
          </a:p>
        </p:txBody>
      </p:sp>
    </p:spTree>
    <p:extLst>
      <p:ext uri="{BB962C8B-B14F-4D97-AF65-F5344CB8AC3E}">
        <p14:creationId xmlns:p14="http://schemas.microsoft.com/office/powerpoint/2010/main" val="881749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121BA9E-CF39-5A4C-A796-CE277B4E7A22}" type="slidenum">
              <a:rPr lang="it-IT" smtClean="0"/>
              <a:pPr/>
              <a:t>20</a:t>
            </a:fld>
            <a:endParaRPr lang="it-IT"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72705"/>
            <a:ext cx="7236000" cy="47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olo 5"/>
          <p:cNvSpPr txBox="1">
            <a:spLocks/>
          </p:cNvSpPr>
          <p:nvPr/>
        </p:nvSpPr>
        <p:spPr>
          <a:xfrm>
            <a:off x="1120567" y="6207695"/>
            <a:ext cx="6482686" cy="276999"/>
          </a:xfrm>
          <a:prstGeom prst="rect">
            <a:avLst/>
          </a:prstGeom>
        </p:spPr>
        <p:txBody>
          <a:bodyPr vert="horz" wrap="square" lIns="91440" tIns="45720" rIns="91440" bIns="45720" rtlCol="0" anchor="t">
            <a:spAutoFit/>
          </a:bodyPr>
          <a:lstStyle>
            <a:lvl1pPr algn="l" defTabSz="457200" rtl="0" eaLnBrk="1" latinLnBrk="0" hangingPunct="1">
              <a:lnSpc>
                <a:spcPts val="3100"/>
              </a:lnSpc>
              <a:spcBef>
                <a:spcPct val="0"/>
              </a:spcBef>
              <a:buNone/>
              <a:defRPr sz="3000" b="1" kern="1200">
                <a:solidFill>
                  <a:srgbClr val="004B6B"/>
                </a:solidFill>
                <a:latin typeface="Arial"/>
                <a:ea typeface="+mj-ea"/>
                <a:cs typeface="Arial"/>
              </a:defRPr>
            </a:lvl1pPr>
          </a:lstStyle>
          <a:p>
            <a:pPr algn="ctr">
              <a:lnSpc>
                <a:spcPct val="100000"/>
              </a:lnSpc>
            </a:pPr>
            <a:r>
              <a:rPr lang="it-IT" sz="1200" dirty="0" smtClean="0"/>
              <a:t>La </a:t>
            </a:r>
            <a:r>
              <a:rPr lang="it-IT" sz="1200" dirty="0"/>
              <a:t>metamorfosi della finanza </a:t>
            </a:r>
            <a:r>
              <a:rPr lang="it-IT" sz="1200" dirty="0" smtClean="0"/>
              <a:t>comunale: dai trasferimenti al riequilibrio interno</a:t>
            </a:r>
            <a:endParaRPr lang="it-IT" sz="1200" dirty="0"/>
          </a:p>
        </p:txBody>
      </p:sp>
      <p:sp>
        <p:nvSpPr>
          <p:cNvPr id="6" name="Titolo 1"/>
          <p:cNvSpPr>
            <a:spLocks noGrp="1"/>
          </p:cNvSpPr>
          <p:nvPr>
            <p:ph type="title"/>
          </p:nvPr>
        </p:nvSpPr>
        <p:spPr>
          <a:xfrm>
            <a:off x="877787" y="199730"/>
            <a:ext cx="6680200" cy="1014412"/>
          </a:xfrm>
        </p:spPr>
        <p:txBody>
          <a:bodyPr>
            <a:noAutofit/>
          </a:bodyPr>
          <a:lstStyle/>
          <a:p>
            <a:pPr algn="l"/>
            <a:r>
              <a:rPr lang="it-IT" sz="2400" b="1" dirty="0"/>
              <a:t>L'alimentazione e la ripartizione del </a:t>
            </a:r>
            <a:r>
              <a:rPr lang="it-IT" sz="2400" b="1" dirty="0" smtClean="0"/>
              <a:t>FSC</a:t>
            </a:r>
            <a:br>
              <a:rPr lang="it-IT" sz="2400" b="1" dirty="0" smtClean="0"/>
            </a:br>
            <a:r>
              <a:rPr lang="it-IT" sz="2000" i="1" dirty="0" smtClean="0"/>
              <a:t>Le risorse dei Comuni nel 2010 e nel 2015</a:t>
            </a:r>
            <a:endParaRPr lang="it-IT" sz="2400" b="1" i="1" dirty="0"/>
          </a:p>
        </p:txBody>
      </p:sp>
    </p:spTree>
    <p:extLst>
      <p:ext uri="{BB962C8B-B14F-4D97-AF65-F5344CB8AC3E}">
        <p14:creationId xmlns:p14="http://schemas.microsoft.com/office/powerpoint/2010/main" val="866490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424" y="1231596"/>
            <a:ext cx="6120000" cy="444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Rectangle 2"/>
          <p:cNvSpPr>
            <a:spLocks noGrp="1" noChangeArrowheads="1"/>
          </p:cNvSpPr>
          <p:nvPr>
            <p:ph type="title"/>
          </p:nvPr>
        </p:nvSpPr>
        <p:spPr>
          <a:xfrm>
            <a:off x="596174" y="312738"/>
            <a:ext cx="7981951" cy="830262"/>
          </a:xfrm>
        </p:spPr>
        <p:txBody>
          <a:bodyPr vert="horz" wrap="square" lIns="91440" tIns="45720" rIns="91440" bIns="45720" rtlCol="0" anchor="t">
            <a:spAutoFit/>
          </a:bodyPr>
          <a:lstStyle/>
          <a:p>
            <a:pPr algn="ctr" defTabSz="457200">
              <a:lnSpc>
                <a:spcPct val="100000"/>
              </a:lnSpc>
            </a:pPr>
            <a:r>
              <a:rPr lang="it-IT" sz="2400" b="1" dirty="0">
                <a:solidFill>
                  <a:srgbClr val="004B6B"/>
                </a:solidFill>
                <a:latin typeface="Arial"/>
                <a:cs typeface="Arial"/>
              </a:rPr>
              <a:t>Variazione delle risorse disponibili </a:t>
            </a:r>
            <a:br>
              <a:rPr lang="it-IT" sz="2400" b="1" dirty="0">
                <a:solidFill>
                  <a:srgbClr val="004B6B"/>
                </a:solidFill>
                <a:latin typeface="Arial"/>
                <a:cs typeface="Arial"/>
              </a:rPr>
            </a:br>
            <a:r>
              <a:rPr lang="it-IT" sz="2400" b="1" dirty="0">
                <a:solidFill>
                  <a:srgbClr val="004B6B"/>
                </a:solidFill>
                <a:latin typeface="Arial"/>
                <a:cs typeface="Arial"/>
              </a:rPr>
              <a:t>e dei prelievi locali nel perimetro delle manovre</a:t>
            </a:r>
          </a:p>
        </p:txBody>
      </p:sp>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21</a:t>
            </a:fld>
            <a:endParaRPr lang="it-IT" altLang="it-IT" sz="1200" dirty="0"/>
          </a:p>
        </p:txBody>
      </p:sp>
      <p:sp>
        <p:nvSpPr>
          <p:cNvPr id="9" name="Rettangolo 8"/>
          <p:cNvSpPr/>
          <p:nvPr/>
        </p:nvSpPr>
        <p:spPr>
          <a:xfrm>
            <a:off x="897377" y="5682187"/>
            <a:ext cx="7167123" cy="707886"/>
          </a:xfrm>
          <a:prstGeom prst="rect">
            <a:avLst/>
          </a:prstGeom>
        </p:spPr>
        <p:txBody>
          <a:bodyPr wrap="square">
            <a:spAutoFit/>
          </a:bodyPr>
          <a:lstStyle/>
          <a:p>
            <a:pPr algn="ctr" eaLnBrk="0" fontAlgn="base" hangingPunct="0">
              <a:spcBef>
                <a:spcPct val="0"/>
              </a:spcBef>
              <a:spcAft>
                <a:spcPct val="0"/>
              </a:spcAft>
            </a:pPr>
            <a:r>
              <a:rPr lang="it-IT" sz="2000" dirty="0" smtClean="0">
                <a:solidFill>
                  <a:srgbClr val="000000"/>
                </a:solidFill>
                <a:latin typeface="Arial Narrow" panose="020B0606020202030204" pitchFamily="34" charset="0"/>
              </a:rPr>
              <a:t>Si annulla il </a:t>
            </a:r>
            <a:r>
              <a:rPr lang="it-IT" sz="2000" b="1" dirty="0" smtClean="0">
                <a:solidFill>
                  <a:srgbClr val="000000"/>
                </a:solidFill>
                <a:latin typeface="Arial Narrow" panose="020B0606020202030204" pitchFamily="34" charset="0"/>
              </a:rPr>
              <a:t>binomio autonomia-responsabilità</a:t>
            </a:r>
          </a:p>
          <a:p>
            <a:pPr algn="ctr" eaLnBrk="0" fontAlgn="base" hangingPunct="0">
              <a:spcBef>
                <a:spcPct val="0"/>
              </a:spcBef>
              <a:spcAft>
                <a:spcPct val="0"/>
              </a:spcAft>
            </a:pPr>
            <a:r>
              <a:rPr lang="it-IT" sz="2000" dirty="0" smtClean="0">
                <a:solidFill>
                  <a:srgbClr val="000000"/>
                </a:solidFill>
                <a:latin typeface="Arial Narrow" panose="020B0606020202030204" pitchFamily="34" charset="0"/>
              </a:rPr>
              <a:t>che </a:t>
            </a:r>
            <a:r>
              <a:rPr lang="it-IT" sz="2000" dirty="0">
                <a:solidFill>
                  <a:srgbClr val="000000"/>
                </a:solidFill>
                <a:latin typeface="Arial Narrow" panose="020B0606020202030204" pitchFamily="34" charset="0"/>
              </a:rPr>
              <a:t>dovrebbe invece alimentare il </a:t>
            </a:r>
            <a:r>
              <a:rPr lang="it-IT" sz="2000" b="1" dirty="0">
                <a:solidFill>
                  <a:srgbClr val="000000"/>
                </a:solidFill>
                <a:latin typeface="Arial Narrow" panose="020B0606020202030204" pitchFamily="34" charset="0"/>
              </a:rPr>
              <a:t>rapporto tra governo locale e </a:t>
            </a:r>
            <a:r>
              <a:rPr lang="it-IT" sz="2000" b="1" dirty="0" smtClean="0">
                <a:solidFill>
                  <a:srgbClr val="000000"/>
                </a:solidFill>
                <a:latin typeface="Arial Narrow" panose="020B0606020202030204" pitchFamily="34" charset="0"/>
              </a:rPr>
              <a:t>cittadini</a:t>
            </a:r>
            <a:endParaRPr lang="it-IT" sz="2000" dirty="0">
              <a:solidFill>
                <a:srgbClr val="000000"/>
              </a:solidFill>
            </a:endParaRPr>
          </a:p>
        </p:txBody>
      </p:sp>
      <p:sp>
        <p:nvSpPr>
          <p:cNvPr id="3" name="Rettangolo 2"/>
          <p:cNvSpPr/>
          <p:nvPr/>
        </p:nvSpPr>
        <p:spPr>
          <a:xfrm>
            <a:off x="4346574" y="1230694"/>
            <a:ext cx="4514851" cy="292388"/>
          </a:xfrm>
          <a:prstGeom prst="rect">
            <a:avLst/>
          </a:prstGeom>
        </p:spPr>
        <p:txBody>
          <a:bodyPr wrap="square">
            <a:spAutoFit/>
          </a:bodyPr>
          <a:lstStyle/>
          <a:p>
            <a:pPr algn="ctr" defTabSz="457200"/>
            <a:r>
              <a:rPr lang="it-IT" sz="1300" b="1" i="1" dirty="0" smtClean="0">
                <a:solidFill>
                  <a:srgbClr val="1F497D"/>
                </a:solidFill>
                <a:latin typeface="Arial Narrow" panose="020B0606020202030204" pitchFamily="34" charset="0"/>
              </a:rPr>
              <a:t>Anni 2010-2015 a valori pro capite con indice 2010 = 100</a:t>
            </a:r>
            <a:endParaRPr lang="it-IT" sz="1300" b="1" i="1" dirty="0">
              <a:solidFill>
                <a:srgbClr val="1F497D"/>
              </a:solidFill>
              <a:latin typeface="Calibri"/>
            </a:endParaRPr>
          </a:p>
        </p:txBody>
      </p:sp>
      <p:sp>
        <p:nvSpPr>
          <p:cNvPr id="4" name="CasellaDiTesto 3"/>
          <p:cNvSpPr txBox="1"/>
          <p:nvPr/>
        </p:nvSpPr>
        <p:spPr>
          <a:xfrm>
            <a:off x="6525349" y="2560410"/>
            <a:ext cx="2336076" cy="276999"/>
          </a:xfrm>
          <a:prstGeom prst="rect">
            <a:avLst/>
          </a:prstGeom>
          <a:noFill/>
        </p:spPr>
        <p:txBody>
          <a:bodyPr wrap="square" rtlCol="0">
            <a:spAutoFit/>
          </a:bodyPr>
          <a:lstStyle/>
          <a:p>
            <a:pPr algn="ctr" eaLnBrk="0" fontAlgn="base" hangingPunct="0">
              <a:spcBef>
                <a:spcPct val="0"/>
              </a:spcBef>
              <a:spcAft>
                <a:spcPct val="0"/>
              </a:spcAft>
            </a:pPr>
            <a:r>
              <a:rPr lang="it-IT" sz="1200" dirty="0" smtClean="0">
                <a:solidFill>
                  <a:srgbClr val="000000"/>
                </a:solidFill>
                <a:latin typeface="Arial Narrow" panose="020B0606020202030204" pitchFamily="34" charset="0"/>
              </a:rPr>
              <a:t>Var. 2010-2015:  +195 euro pro capite</a:t>
            </a:r>
            <a:endParaRPr lang="it-IT" sz="1200" dirty="0">
              <a:solidFill>
                <a:srgbClr val="000000"/>
              </a:solidFill>
              <a:latin typeface="Arial Narrow" panose="020B0606020202030204" pitchFamily="34" charset="0"/>
            </a:endParaRPr>
          </a:p>
        </p:txBody>
      </p:sp>
      <p:sp>
        <p:nvSpPr>
          <p:cNvPr id="14" name="CasellaDiTesto 13"/>
          <p:cNvSpPr txBox="1"/>
          <p:nvPr/>
        </p:nvSpPr>
        <p:spPr>
          <a:xfrm>
            <a:off x="6525349" y="2818357"/>
            <a:ext cx="2336076" cy="276999"/>
          </a:xfrm>
          <a:prstGeom prst="rect">
            <a:avLst/>
          </a:prstGeom>
          <a:noFill/>
        </p:spPr>
        <p:txBody>
          <a:bodyPr wrap="square" rtlCol="0">
            <a:spAutoFit/>
          </a:bodyPr>
          <a:lstStyle/>
          <a:p>
            <a:pPr algn="ctr" eaLnBrk="0" fontAlgn="base" hangingPunct="0">
              <a:spcBef>
                <a:spcPct val="0"/>
              </a:spcBef>
              <a:spcAft>
                <a:spcPct val="0"/>
              </a:spcAft>
            </a:pPr>
            <a:r>
              <a:rPr lang="it-IT" sz="1200" dirty="0" smtClean="0">
                <a:solidFill>
                  <a:srgbClr val="000000"/>
                </a:solidFill>
                <a:latin typeface="Arial Narrow" panose="020B0606020202030204" pitchFamily="34" charset="0"/>
              </a:rPr>
              <a:t>Var. 2010-2016*: +128 euro pro capite</a:t>
            </a:r>
            <a:endParaRPr lang="it-IT" sz="1200" dirty="0">
              <a:solidFill>
                <a:srgbClr val="000000"/>
              </a:solidFill>
              <a:latin typeface="Arial Narrow" panose="020B0606020202030204" pitchFamily="34" charset="0"/>
            </a:endParaRPr>
          </a:p>
        </p:txBody>
      </p:sp>
      <p:sp>
        <p:nvSpPr>
          <p:cNvPr id="15" name="CasellaDiTesto 14"/>
          <p:cNvSpPr txBox="1"/>
          <p:nvPr/>
        </p:nvSpPr>
        <p:spPr>
          <a:xfrm>
            <a:off x="6525349" y="3589882"/>
            <a:ext cx="2336076" cy="276999"/>
          </a:xfrm>
          <a:prstGeom prst="rect">
            <a:avLst/>
          </a:prstGeom>
          <a:noFill/>
        </p:spPr>
        <p:txBody>
          <a:bodyPr wrap="square" rtlCol="0">
            <a:spAutoFit/>
          </a:bodyPr>
          <a:lstStyle/>
          <a:p>
            <a:pPr algn="ctr" eaLnBrk="0" fontAlgn="base" hangingPunct="0">
              <a:spcBef>
                <a:spcPct val="0"/>
              </a:spcBef>
              <a:spcAft>
                <a:spcPct val="0"/>
              </a:spcAft>
            </a:pPr>
            <a:r>
              <a:rPr lang="it-IT" sz="1200" dirty="0" smtClean="0">
                <a:solidFill>
                  <a:srgbClr val="000000"/>
                </a:solidFill>
                <a:latin typeface="Arial Narrow" panose="020B0606020202030204" pitchFamily="34" charset="0"/>
              </a:rPr>
              <a:t>Var. 2010-2015:    -93 euro pro capite</a:t>
            </a:r>
            <a:endParaRPr lang="it-IT" sz="1200" dirty="0">
              <a:solidFill>
                <a:srgbClr val="000000"/>
              </a:solidFill>
              <a:latin typeface="Arial Narrow" panose="020B0606020202030204" pitchFamily="34" charset="0"/>
            </a:endParaRPr>
          </a:p>
        </p:txBody>
      </p:sp>
      <p:sp>
        <p:nvSpPr>
          <p:cNvPr id="16" name="Rettangolo 15"/>
          <p:cNvSpPr/>
          <p:nvPr/>
        </p:nvSpPr>
        <p:spPr>
          <a:xfrm>
            <a:off x="4601300" y="5261120"/>
            <a:ext cx="4247426" cy="460767"/>
          </a:xfrm>
          <a:prstGeom prst="rect">
            <a:avLst/>
          </a:prstGeom>
        </p:spPr>
        <p:txBody>
          <a:bodyPr wrap="square">
            <a:spAutoFit/>
          </a:bodyPr>
          <a:lstStyle/>
          <a:p>
            <a:pPr eaLnBrk="0" fontAlgn="base" hangingPunct="0">
              <a:lnSpc>
                <a:spcPct val="114000"/>
              </a:lnSpc>
              <a:spcBef>
                <a:spcPct val="0"/>
              </a:spcBef>
              <a:spcAft>
                <a:spcPct val="0"/>
              </a:spcAft>
            </a:pPr>
            <a:r>
              <a:rPr lang="it-IT" sz="1000" b="1" i="1" dirty="0" smtClean="0">
                <a:solidFill>
                  <a:srgbClr val="005E7D"/>
                </a:solidFill>
                <a:latin typeface="Arial Narrow" panose="020B0606020202030204" pitchFamily="34" charset="0"/>
              </a:rPr>
              <a:t>* La stima è effettuata sulla base dei gettiti 2015 aboliti a decorrere dal 2016</a:t>
            </a:r>
          </a:p>
          <a:p>
            <a:pPr eaLnBrk="0" fontAlgn="base" hangingPunct="0">
              <a:lnSpc>
                <a:spcPct val="114000"/>
              </a:lnSpc>
              <a:spcBef>
                <a:spcPct val="0"/>
              </a:spcBef>
              <a:spcAft>
                <a:spcPct val="0"/>
              </a:spcAft>
            </a:pPr>
            <a:r>
              <a:rPr lang="it-IT" sz="1000" b="1" i="1" dirty="0" smtClean="0">
                <a:solidFill>
                  <a:srgbClr val="005E7D"/>
                </a:solidFill>
                <a:latin typeface="Arial Narrow" panose="020B0606020202030204" pitchFamily="34" charset="0"/>
              </a:rPr>
              <a:t>Fonte</a:t>
            </a:r>
            <a:r>
              <a:rPr lang="it-IT" sz="1000" b="1" i="1" dirty="0">
                <a:solidFill>
                  <a:srgbClr val="005E7D"/>
                </a:solidFill>
                <a:latin typeface="Arial Narrow" panose="020B0606020202030204" pitchFamily="34" charset="0"/>
              </a:rPr>
              <a:t>: elaborazioni IFEL su dati </a:t>
            </a:r>
            <a:r>
              <a:rPr lang="it-IT" sz="1000" b="1" i="1" dirty="0" smtClean="0">
                <a:solidFill>
                  <a:srgbClr val="005E7D"/>
                </a:solidFill>
                <a:latin typeface="Arial Narrow" panose="020B0606020202030204" pitchFamily="34" charset="0"/>
              </a:rPr>
              <a:t>Ministero Interno e Ministero Economia e Finanze</a:t>
            </a:r>
            <a:endParaRPr lang="it-IT" sz="1000" b="1" i="1" dirty="0">
              <a:solidFill>
                <a:srgbClr val="005E7D"/>
              </a:solidFill>
              <a:latin typeface="Arial Narrow" panose="020B0606020202030204" pitchFamily="34" charset="0"/>
            </a:endParaRPr>
          </a:p>
        </p:txBody>
      </p:sp>
    </p:spTree>
    <p:extLst>
      <p:ext uri="{BB962C8B-B14F-4D97-AF65-F5344CB8AC3E}">
        <p14:creationId xmlns:p14="http://schemas.microsoft.com/office/powerpoint/2010/main" val="3991098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121BA9E-CF39-5A4C-A796-CE277B4E7A22}" type="slidenum">
              <a:rPr lang="it-IT" smtClean="0"/>
              <a:pPr/>
              <a:t>22</a:t>
            </a:fld>
            <a:endParaRPr lang="it-IT" dirty="0"/>
          </a:p>
        </p:txBody>
      </p:sp>
      <p:sp>
        <p:nvSpPr>
          <p:cNvPr id="6" name="Titolo 5"/>
          <p:cNvSpPr txBox="1">
            <a:spLocks/>
          </p:cNvSpPr>
          <p:nvPr/>
        </p:nvSpPr>
        <p:spPr>
          <a:xfrm>
            <a:off x="1433015" y="232678"/>
            <a:ext cx="6482686" cy="830997"/>
          </a:xfrm>
          <a:prstGeom prst="rect">
            <a:avLst/>
          </a:prstGeom>
        </p:spPr>
        <p:txBody>
          <a:bodyPr vert="horz" wrap="square" lIns="91440" tIns="45720" rIns="91440" bIns="45720" rtlCol="0" anchor="t">
            <a:spAutoFit/>
          </a:bodyPr>
          <a:lstStyle>
            <a:lvl1pPr algn="l" defTabSz="457200" rtl="0" eaLnBrk="1" latinLnBrk="0" hangingPunct="1">
              <a:lnSpc>
                <a:spcPts val="3100"/>
              </a:lnSpc>
              <a:spcBef>
                <a:spcPct val="0"/>
              </a:spcBef>
              <a:buNone/>
              <a:defRPr sz="3000" b="1" kern="1200">
                <a:solidFill>
                  <a:srgbClr val="004B6B"/>
                </a:solidFill>
                <a:latin typeface="Arial"/>
                <a:ea typeface="+mj-ea"/>
                <a:cs typeface="Arial"/>
              </a:defRPr>
            </a:lvl1pPr>
          </a:lstStyle>
          <a:p>
            <a:pPr algn="ctr">
              <a:lnSpc>
                <a:spcPct val="100000"/>
              </a:lnSpc>
            </a:pPr>
            <a:r>
              <a:rPr lang="it-IT" sz="2400" dirty="0" smtClean="0"/>
              <a:t>La </a:t>
            </a:r>
            <a:r>
              <a:rPr lang="it-IT" sz="2400" dirty="0"/>
              <a:t>metamorfosi della finanza comunale:</a:t>
            </a:r>
            <a:br>
              <a:rPr lang="it-IT" sz="2400" dirty="0"/>
            </a:br>
            <a:r>
              <a:rPr lang="it-IT" sz="2400" dirty="0" smtClean="0"/>
              <a:t>lo Stato non contribuisce più</a:t>
            </a:r>
            <a:endParaRPr lang="it-IT" sz="2400" dirty="0"/>
          </a:p>
        </p:txBody>
      </p:sp>
      <p:pic>
        <p:nvPicPr>
          <p:cNvPr id="5" name="Immagine 4"/>
          <p:cNvPicPr>
            <a:picLocks noChangeAspect="1"/>
          </p:cNvPicPr>
          <p:nvPr/>
        </p:nvPicPr>
        <p:blipFill>
          <a:blip r:embed="rId2"/>
          <a:stretch>
            <a:fillRect/>
          </a:stretch>
        </p:blipFill>
        <p:spPr>
          <a:xfrm>
            <a:off x="742097" y="869503"/>
            <a:ext cx="7864522" cy="5553937"/>
          </a:xfrm>
          <a:prstGeom prst="rect">
            <a:avLst/>
          </a:prstGeom>
        </p:spPr>
      </p:pic>
      <p:graphicFrame>
        <p:nvGraphicFramePr>
          <p:cNvPr id="7" name="Tabella 6"/>
          <p:cNvGraphicFramePr>
            <a:graphicFrameLocks noGrp="1"/>
          </p:cNvGraphicFramePr>
          <p:nvPr>
            <p:extLst>
              <p:ext uri="{D42A27DB-BD31-4B8C-83A1-F6EECF244321}">
                <p14:modId xmlns:p14="http://schemas.microsoft.com/office/powerpoint/2010/main" val="2701706568"/>
              </p:ext>
            </p:extLst>
          </p:nvPr>
        </p:nvGraphicFramePr>
        <p:xfrm>
          <a:off x="1077359" y="5827438"/>
          <a:ext cx="4590106" cy="500414"/>
        </p:xfrm>
        <a:graphic>
          <a:graphicData uri="http://schemas.openxmlformats.org/drawingml/2006/table">
            <a:tbl>
              <a:tblPr>
                <a:tableStyleId>{5C22544A-7EE6-4342-B048-85BDC9FD1C3A}</a:tableStyleId>
              </a:tblPr>
              <a:tblGrid>
                <a:gridCol w="4590106"/>
              </a:tblGrid>
              <a:tr h="126751">
                <a:tc>
                  <a:txBody>
                    <a:bodyPr/>
                    <a:lstStyle/>
                    <a:p>
                      <a:pPr algn="l" fontAlgn="b"/>
                      <a:r>
                        <a:rPr lang="it-IT" sz="800" u="none" strike="noStrike" dirty="0">
                          <a:effectLst/>
                        </a:rPr>
                        <a:t>(*) compresa integrazione FSC (120 mln.) e ristoro per IMU immobili comunali (300 mln.)</a:t>
                      </a:r>
                      <a:endParaRPr lang="it-IT" sz="800" b="0" i="0" u="none" strike="noStrike" dirty="0">
                        <a:solidFill>
                          <a:srgbClr val="000000"/>
                        </a:solidFill>
                        <a:effectLst/>
                        <a:latin typeface="Calibri" panose="020F0502020204030204" pitchFamily="34" charset="0"/>
                      </a:endParaRPr>
                    </a:p>
                  </a:txBody>
                  <a:tcPr marL="2427" marR="2427" marT="2427" marB="0" anchor="b">
                    <a:noFill/>
                  </a:tcPr>
                </a:tc>
              </a:tr>
              <a:tr h="108642">
                <a:tc>
                  <a:txBody>
                    <a:bodyPr/>
                    <a:lstStyle/>
                    <a:p>
                      <a:pPr algn="l" fontAlgn="b"/>
                      <a:r>
                        <a:rPr lang="it-IT" sz="800" u="none" strike="noStrike" dirty="0">
                          <a:effectLst/>
                        </a:rPr>
                        <a:t>(**) comprese riduzioni da dl 66 (-364 mln.), revisione IMU (-122 mln.) e revisione terreni montani </a:t>
                      </a:r>
                      <a:endParaRPr lang="it-IT" sz="800" u="none" strike="noStrike" dirty="0" smtClean="0">
                        <a:effectLst/>
                      </a:endParaRPr>
                    </a:p>
                    <a:p>
                      <a:pPr algn="l" fontAlgn="b"/>
                      <a:r>
                        <a:rPr lang="it-IT" sz="800" u="none" strike="noStrike" dirty="0" smtClean="0">
                          <a:effectLst/>
                        </a:rPr>
                        <a:t>(-</a:t>
                      </a:r>
                      <a:r>
                        <a:rPr lang="it-IT" sz="800" u="none" strike="noStrike" dirty="0">
                          <a:effectLst/>
                        </a:rPr>
                        <a:t>265 mln.)</a:t>
                      </a:r>
                      <a:endParaRPr lang="it-IT" sz="800" b="0" i="0" u="none" strike="noStrike" dirty="0">
                        <a:solidFill>
                          <a:srgbClr val="000000"/>
                        </a:solidFill>
                        <a:effectLst/>
                        <a:latin typeface="Calibri" panose="020F0502020204030204" pitchFamily="34" charset="0"/>
                      </a:endParaRPr>
                    </a:p>
                  </a:txBody>
                  <a:tcPr marL="2427" marR="2427" marT="2427" marB="0" anchor="b">
                    <a:noFill/>
                  </a:tcPr>
                </a:tc>
              </a:tr>
              <a:tr h="127396">
                <a:tc>
                  <a:txBody>
                    <a:bodyPr/>
                    <a:lstStyle/>
                    <a:p>
                      <a:pPr algn="l" fontAlgn="b"/>
                      <a:r>
                        <a:rPr lang="it-IT" sz="800" i="1" u="none" strike="noStrike" dirty="0">
                          <a:effectLst/>
                        </a:rPr>
                        <a:t>Fonte: elaborazione IFEL su dati </a:t>
                      </a:r>
                      <a:r>
                        <a:rPr lang="it-IT" sz="800" i="1" u="none" strike="noStrike" dirty="0" smtClean="0">
                          <a:effectLst/>
                        </a:rPr>
                        <a:t>Ministero </a:t>
                      </a:r>
                      <a:r>
                        <a:rPr lang="it-IT" sz="800" i="1" u="none" strike="noStrike" dirty="0">
                          <a:effectLst/>
                        </a:rPr>
                        <a:t>dell'Interno</a:t>
                      </a:r>
                      <a:endParaRPr lang="it-IT" sz="800" b="0" i="1" u="none" strike="noStrike" dirty="0">
                        <a:solidFill>
                          <a:srgbClr val="000000"/>
                        </a:solidFill>
                        <a:effectLst/>
                        <a:latin typeface="Calibri" panose="020F0502020204030204" pitchFamily="34" charset="0"/>
                      </a:endParaRPr>
                    </a:p>
                  </a:txBody>
                  <a:tcPr marL="2427" marR="2427" marT="2427" marB="0" anchor="b">
                    <a:noFill/>
                  </a:tcPr>
                </a:tc>
              </a:tr>
            </a:tbl>
          </a:graphicData>
        </a:graphic>
      </p:graphicFrame>
    </p:spTree>
    <p:extLst>
      <p:ext uri="{BB962C8B-B14F-4D97-AF65-F5344CB8AC3E}">
        <p14:creationId xmlns:p14="http://schemas.microsoft.com/office/powerpoint/2010/main" val="2917947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480" y="1844824"/>
            <a:ext cx="8136000" cy="429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olo 5"/>
          <p:cNvSpPr txBox="1">
            <a:spLocks/>
          </p:cNvSpPr>
          <p:nvPr/>
        </p:nvSpPr>
        <p:spPr>
          <a:xfrm>
            <a:off x="756480" y="276691"/>
            <a:ext cx="6482686" cy="769441"/>
          </a:xfrm>
          <a:prstGeom prst="rect">
            <a:avLst/>
          </a:prstGeom>
        </p:spPr>
        <p:txBody>
          <a:bodyPr vert="horz" wrap="square" lIns="91440" tIns="45720" rIns="91440" bIns="45720" rtlCol="0" anchor="t">
            <a:spAutoFit/>
          </a:bodyPr>
          <a:lstStyle>
            <a:lvl1pPr algn="l" defTabSz="457200" rtl="0" eaLnBrk="1" latinLnBrk="0" hangingPunct="1">
              <a:lnSpc>
                <a:spcPts val="3100"/>
              </a:lnSpc>
              <a:spcBef>
                <a:spcPct val="0"/>
              </a:spcBef>
              <a:buNone/>
              <a:defRPr sz="3000" b="1" kern="1200">
                <a:solidFill>
                  <a:srgbClr val="004B6B"/>
                </a:solidFill>
                <a:latin typeface="Arial"/>
                <a:ea typeface="+mj-ea"/>
                <a:cs typeface="Arial"/>
              </a:defRPr>
            </a:lvl1pPr>
          </a:lstStyle>
          <a:p>
            <a:pPr>
              <a:lnSpc>
                <a:spcPct val="100000"/>
              </a:lnSpc>
            </a:pPr>
            <a:r>
              <a:rPr lang="it-IT" sz="2400" dirty="0" smtClean="0"/>
              <a:t>Schema FSC 2017</a:t>
            </a:r>
          </a:p>
          <a:p>
            <a:pPr>
              <a:lnSpc>
                <a:spcPct val="100000"/>
              </a:lnSpc>
            </a:pPr>
            <a:r>
              <a:rPr lang="it-IT" sz="2000" i="1" dirty="0" smtClean="0"/>
              <a:t>La base 2016 e le variazioni di legge</a:t>
            </a:r>
            <a:endParaRPr lang="it-IT" sz="2000" i="1" dirty="0"/>
          </a:p>
        </p:txBody>
      </p:sp>
      <p:sp>
        <p:nvSpPr>
          <p:cNvPr id="3" name="Segnaposto piè di pagina 2"/>
          <p:cNvSpPr>
            <a:spLocks noGrp="1"/>
          </p:cNvSpPr>
          <p:nvPr>
            <p:ph type="ftr" sz="quarter" idx="11"/>
          </p:nvPr>
        </p:nvSpPr>
        <p:spPr>
          <a:xfrm>
            <a:off x="2495315" y="6365526"/>
            <a:ext cx="4028604" cy="365125"/>
          </a:xfrm>
        </p:spPr>
        <p:txBody>
          <a:bodyPr/>
          <a:lstStyle/>
          <a:p>
            <a:r>
              <a:rPr lang="it-IT" dirty="0" smtClean="0"/>
              <a:t>4 febbraio 2017</a:t>
            </a:r>
            <a:endParaRPr lang="it-IT" dirty="0"/>
          </a:p>
        </p:txBody>
      </p:sp>
      <p:sp>
        <p:nvSpPr>
          <p:cNvPr id="4" name="Segnaposto numero diapositiva 3"/>
          <p:cNvSpPr>
            <a:spLocks noGrp="1"/>
          </p:cNvSpPr>
          <p:nvPr>
            <p:ph type="sldNum" sz="quarter" idx="12"/>
          </p:nvPr>
        </p:nvSpPr>
        <p:spPr/>
        <p:txBody>
          <a:bodyPr/>
          <a:lstStyle/>
          <a:p>
            <a:fld id="{C121BA9E-CF39-5A4C-A796-CE277B4E7A22}" type="slidenum">
              <a:rPr lang="it-IT" smtClean="0"/>
              <a:pPr/>
              <a:t>23</a:t>
            </a:fld>
            <a:endParaRPr lang="it-IT" dirty="0"/>
          </a:p>
        </p:txBody>
      </p:sp>
    </p:spTree>
    <p:extLst>
      <p:ext uri="{BB962C8B-B14F-4D97-AF65-F5344CB8AC3E}">
        <p14:creationId xmlns:p14="http://schemas.microsoft.com/office/powerpoint/2010/main" val="1383199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472" y="2072075"/>
            <a:ext cx="8136000" cy="289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olo 5"/>
          <p:cNvSpPr txBox="1">
            <a:spLocks/>
          </p:cNvSpPr>
          <p:nvPr/>
        </p:nvSpPr>
        <p:spPr>
          <a:xfrm>
            <a:off x="684472" y="151950"/>
            <a:ext cx="7767021" cy="1046440"/>
          </a:xfrm>
          <a:prstGeom prst="rect">
            <a:avLst/>
          </a:prstGeom>
        </p:spPr>
        <p:txBody>
          <a:bodyPr vert="horz" wrap="square" lIns="91440" tIns="45720" rIns="91440" bIns="45720" rtlCol="0" anchor="t">
            <a:spAutoFit/>
          </a:bodyPr>
          <a:lstStyle>
            <a:lvl1pPr algn="l" defTabSz="457200" rtl="0" eaLnBrk="1" latinLnBrk="0" hangingPunct="1">
              <a:lnSpc>
                <a:spcPts val="3100"/>
              </a:lnSpc>
              <a:spcBef>
                <a:spcPct val="0"/>
              </a:spcBef>
              <a:buNone/>
              <a:defRPr sz="3000" b="1" kern="1200">
                <a:solidFill>
                  <a:srgbClr val="004B6B"/>
                </a:solidFill>
                <a:latin typeface="Arial"/>
                <a:ea typeface="+mj-ea"/>
                <a:cs typeface="Arial"/>
              </a:defRPr>
            </a:lvl1pPr>
          </a:lstStyle>
          <a:p>
            <a:pPr>
              <a:lnSpc>
                <a:spcPct val="100000"/>
              </a:lnSpc>
            </a:pPr>
            <a:r>
              <a:rPr lang="it-IT" sz="2400" dirty="0" smtClean="0"/>
              <a:t>Schema FSC 2017</a:t>
            </a:r>
          </a:p>
          <a:p>
            <a:pPr>
              <a:lnSpc>
                <a:spcPct val="100000"/>
              </a:lnSpc>
            </a:pPr>
            <a:r>
              <a:rPr lang="it-IT" sz="2000" i="1" dirty="0" smtClean="0"/>
              <a:t>Calcolo 2017</a:t>
            </a:r>
          </a:p>
          <a:p>
            <a:pPr>
              <a:lnSpc>
                <a:spcPct val="100000"/>
              </a:lnSpc>
            </a:pPr>
            <a:r>
              <a:rPr lang="it-IT" sz="1800" i="1" dirty="0" smtClean="0"/>
              <a:t>Risorse base – gettiti base + alimentazione 22,43%  (+ristori)</a:t>
            </a:r>
            <a:endParaRPr lang="it-IT" sz="2000" i="1" dirty="0"/>
          </a:p>
        </p:txBody>
      </p:sp>
      <p:sp>
        <p:nvSpPr>
          <p:cNvPr id="3" name="Segnaposto piè di pagina 2"/>
          <p:cNvSpPr>
            <a:spLocks noGrp="1"/>
          </p:cNvSpPr>
          <p:nvPr>
            <p:ph type="ftr" sz="quarter" idx="11"/>
          </p:nvPr>
        </p:nvSpPr>
        <p:spPr>
          <a:xfrm>
            <a:off x="2635169" y="6365526"/>
            <a:ext cx="4028604" cy="365125"/>
          </a:xfrm>
        </p:spPr>
        <p:txBody>
          <a:bodyPr/>
          <a:lstStyle/>
          <a:p>
            <a:r>
              <a:rPr lang="it-IT" dirty="0" smtClean="0"/>
              <a:t>4 febbraio 2017</a:t>
            </a:r>
            <a:endParaRPr lang="it-IT" dirty="0"/>
          </a:p>
        </p:txBody>
      </p:sp>
      <p:sp>
        <p:nvSpPr>
          <p:cNvPr id="4" name="Segnaposto numero diapositiva 3"/>
          <p:cNvSpPr>
            <a:spLocks noGrp="1"/>
          </p:cNvSpPr>
          <p:nvPr>
            <p:ph type="sldNum" sz="quarter" idx="12"/>
          </p:nvPr>
        </p:nvSpPr>
        <p:spPr/>
        <p:txBody>
          <a:bodyPr/>
          <a:lstStyle/>
          <a:p>
            <a:fld id="{C121BA9E-CF39-5A4C-A796-CE277B4E7A22}" type="slidenum">
              <a:rPr lang="it-IT" smtClean="0"/>
              <a:pPr/>
              <a:t>24</a:t>
            </a:fld>
            <a:endParaRPr lang="it-IT" dirty="0"/>
          </a:p>
        </p:txBody>
      </p:sp>
    </p:spTree>
    <p:extLst>
      <p:ext uri="{BB962C8B-B14F-4D97-AF65-F5344CB8AC3E}">
        <p14:creationId xmlns:p14="http://schemas.microsoft.com/office/powerpoint/2010/main" val="2070409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060848"/>
            <a:ext cx="8136000" cy="289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olo 5"/>
          <p:cNvSpPr txBox="1">
            <a:spLocks/>
          </p:cNvSpPr>
          <p:nvPr/>
        </p:nvSpPr>
        <p:spPr>
          <a:xfrm>
            <a:off x="755576" y="476672"/>
            <a:ext cx="6482686" cy="769441"/>
          </a:xfrm>
          <a:prstGeom prst="rect">
            <a:avLst/>
          </a:prstGeom>
        </p:spPr>
        <p:txBody>
          <a:bodyPr vert="horz" wrap="square" lIns="91440" tIns="45720" rIns="91440" bIns="45720" rtlCol="0" anchor="t">
            <a:spAutoFit/>
          </a:bodyPr>
          <a:lstStyle>
            <a:lvl1pPr algn="l" defTabSz="457200" rtl="0" eaLnBrk="1" latinLnBrk="0" hangingPunct="1">
              <a:lnSpc>
                <a:spcPts val="3100"/>
              </a:lnSpc>
              <a:spcBef>
                <a:spcPct val="0"/>
              </a:spcBef>
              <a:buNone/>
              <a:defRPr sz="3000" b="1" kern="1200">
                <a:solidFill>
                  <a:srgbClr val="004B6B"/>
                </a:solidFill>
                <a:latin typeface="Arial"/>
                <a:ea typeface="+mj-ea"/>
                <a:cs typeface="Arial"/>
              </a:defRPr>
            </a:lvl1pPr>
          </a:lstStyle>
          <a:p>
            <a:pPr>
              <a:lnSpc>
                <a:spcPct val="100000"/>
              </a:lnSpc>
            </a:pPr>
            <a:r>
              <a:rPr lang="it-IT" sz="2400" dirty="0" smtClean="0"/>
              <a:t>Schema FSC 2017</a:t>
            </a:r>
          </a:p>
          <a:p>
            <a:pPr>
              <a:lnSpc>
                <a:spcPct val="100000"/>
              </a:lnSpc>
            </a:pPr>
            <a:r>
              <a:rPr lang="it-IT" sz="2000" i="1" dirty="0" smtClean="0"/>
              <a:t>Altre assegnazioni (fuori FSC)</a:t>
            </a:r>
            <a:endParaRPr lang="it-IT" sz="2000" i="1" dirty="0"/>
          </a:p>
        </p:txBody>
      </p:sp>
      <p:sp>
        <p:nvSpPr>
          <p:cNvPr id="4" name="Segnaposto numero diapositiva 3"/>
          <p:cNvSpPr>
            <a:spLocks noGrp="1"/>
          </p:cNvSpPr>
          <p:nvPr>
            <p:ph type="sldNum" sz="quarter" idx="12"/>
          </p:nvPr>
        </p:nvSpPr>
        <p:spPr/>
        <p:txBody>
          <a:bodyPr/>
          <a:lstStyle/>
          <a:p>
            <a:fld id="{C121BA9E-CF39-5A4C-A796-CE277B4E7A22}" type="slidenum">
              <a:rPr lang="it-IT" smtClean="0"/>
              <a:pPr/>
              <a:t>25</a:t>
            </a:fld>
            <a:endParaRPr lang="it-IT" dirty="0"/>
          </a:p>
        </p:txBody>
      </p:sp>
    </p:spTree>
    <p:extLst>
      <p:ext uri="{BB962C8B-B14F-4D97-AF65-F5344CB8AC3E}">
        <p14:creationId xmlns:p14="http://schemas.microsoft.com/office/powerpoint/2010/main" val="3295304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121BA9E-CF39-5A4C-A796-CE277B4E7A22}" type="slidenum">
              <a:rPr lang="it-IT" smtClean="0">
                <a:solidFill>
                  <a:srgbClr val="000000"/>
                </a:solidFill>
              </a:rPr>
              <a:pPr/>
              <a:t>26</a:t>
            </a:fld>
            <a:endParaRPr lang="it-IT" dirty="0">
              <a:solidFill>
                <a:srgbClr val="000000"/>
              </a:solidFill>
            </a:endParaRPr>
          </a:p>
        </p:txBody>
      </p:sp>
      <p:pic>
        <p:nvPicPr>
          <p:cNvPr id="6" name="Immagine 5"/>
          <p:cNvPicPr>
            <a:picLocks noChangeAspect="1"/>
          </p:cNvPicPr>
          <p:nvPr/>
        </p:nvPicPr>
        <p:blipFill>
          <a:blip r:embed="rId2"/>
          <a:stretch>
            <a:fillRect/>
          </a:stretch>
        </p:blipFill>
        <p:spPr>
          <a:xfrm>
            <a:off x="827584" y="2060848"/>
            <a:ext cx="7596000" cy="3702194"/>
          </a:xfrm>
          <a:prstGeom prst="rect">
            <a:avLst/>
          </a:prstGeom>
        </p:spPr>
      </p:pic>
      <p:sp>
        <p:nvSpPr>
          <p:cNvPr id="7" name="Titolo 5"/>
          <p:cNvSpPr txBox="1">
            <a:spLocks/>
          </p:cNvSpPr>
          <p:nvPr/>
        </p:nvSpPr>
        <p:spPr>
          <a:xfrm>
            <a:off x="827584" y="260648"/>
            <a:ext cx="6482686" cy="769441"/>
          </a:xfrm>
          <a:prstGeom prst="rect">
            <a:avLst/>
          </a:prstGeom>
        </p:spPr>
        <p:txBody>
          <a:bodyPr vert="horz" wrap="square" lIns="91440" tIns="45720" rIns="91440" bIns="45720" rtlCol="0" anchor="t">
            <a:spAutoFit/>
          </a:bodyPr>
          <a:lstStyle>
            <a:lvl1pPr algn="l" defTabSz="457200" rtl="0" eaLnBrk="1" latinLnBrk="0" hangingPunct="1">
              <a:lnSpc>
                <a:spcPts val="3100"/>
              </a:lnSpc>
              <a:spcBef>
                <a:spcPct val="0"/>
              </a:spcBef>
              <a:buNone/>
              <a:defRPr sz="3000" b="1" kern="1200">
                <a:solidFill>
                  <a:srgbClr val="004B6B"/>
                </a:solidFill>
                <a:latin typeface="Arial"/>
                <a:ea typeface="+mj-ea"/>
                <a:cs typeface="Arial"/>
              </a:defRPr>
            </a:lvl1pPr>
          </a:lstStyle>
          <a:p>
            <a:pPr>
              <a:lnSpc>
                <a:spcPct val="100000"/>
              </a:lnSpc>
            </a:pPr>
            <a:r>
              <a:rPr lang="it-IT" sz="2400" dirty="0" smtClean="0"/>
              <a:t>Schema FSC 2017</a:t>
            </a:r>
          </a:p>
          <a:p>
            <a:pPr>
              <a:lnSpc>
                <a:spcPct val="100000"/>
              </a:lnSpc>
            </a:pPr>
            <a:r>
              <a:rPr lang="it-IT" sz="2000" i="1" dirty="0" smtClean="0"/>
              <a:t>L’effetto della perequazione</a:t>
            </a:r>
            <a:endParaRPr lang="it-IT" sz="2000" i="1" dirty="0"/>
          </a:p>
        </p:txBody>
      </p:sp>
    </p:spTree>
    <p:extLst>
      <p:ext uri="{BB962C8B-B14F-4D97-AF65-F5344CB8AC3E}">
        <p14:creationId xmlns:p14="http://schemas.microsoft.com/office/powerpoint/2010/main" val="2961086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2" descr="esecutivi-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8"/>
          <p:cNvSpPr txBox="1">
            <a:spLocks noChangeArrowheads="1"/>
          </p:cNvSpPr>
          <p:nvPr/>
        </p:nvSpPr>
        <p:spPr bwMode="auto">
          <a:xfrm>
            <a:off x="361949" y="1765300"/>
            <a:ext cx="7096125" cy="240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0" fontAlgn="base" hangingPunct="0">
              <a:spcBef>
                <a:spcPct val="50000"/>
              </a:spcBef>
              <a:spcAft>
                <a:spcPct val="0"/>
              </a:spcAft>
            </a:pPr>
            <a:r>
              <a:rPr lang="it-IT" altLang="it-IT" sz="2800" b="1" dirty="0">
                <a:solidFill>
                  <a:srgbClr val="005E7D"/>
                </a:solidFill>
              </a:rPr>
              <a:t>Parte 3</a:t>
            </a:r>
          </a:p>
          <a:p>
            <a:pPr eaLnBrk="0" fontAlgn="base" hangingPunct="0">
              <a:spcBef>
                <a:spcPct val="50000"/>
              </a:spcBef>
              <a:spcAft>
                <a:spcPct val="0"/>
              </a:spcAft>
            </a:pPr>
            <a:endParaRPr lang="it-IT" altLang="it-IT" b="1" dirty="0">
              <a:solidFill>
                <a:srgbClr val="005E7D"/>
              </a:solidFill>
            </a:endParaRPr>
          </a:p>
          <a:p>
            <a:pPr eaLnBrk="0" fontAlgn="base" hangingPunct="0">
              <a:lnSpc>
                <a:spcPts val="4000"/>
              </a:lnSpc>
              <a:spcBef>
                <a:spcPct val="0"/>
              </a:spcBef>
              <a:spcAft>
                <a:spcPct val="0"/>
              </a:spcAft>
            </a:pPr>
            <a:r>
              <a:rPr lang="it-IT" altLang="it-IT" sz="2800" b="1" dirty="0" smtClean="0">
                <a:solidFill>
                  <a:srgbClr val="005E7D"/>
                </a:solidFill>
              </a:rPr>
              <a:t>Riequilibrio e perequazione</a:t>
            </a:r>
            <a:endParaRPr lang="it-IT" altLang="it-IT" sz="2800" b="1" dirty="0">
              <a:solidFill>
                <a:srgbClr val="005E7D"/>
              </a:solidFill>
            </a:endParaRPr>
          </a:p>
        </p:txBody>
      </p:sp>
    </p:spTree>
    <p:extLst>
      <p:ext uri="{BB962C8B-B14F-4D97-AF65-F5344CB8AC3E}">
        <p14:creationId xmlns:p14="http://schemas.microsoft.com/office/powerpoint/2010/main" val="1978888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l"/>
            <a:r>
              <a:rPr lang="it-IT" sz="2400" b="1" dirty="0"/>
              <a:t>L'alimentazione e la ripartizione del </a:t>
            </a:r>
            <a:r>
              <a:rPr lang="it-IT" sz="2400" b="1" dirty="0" smtClean="0"/>
              <a:t>FSC</a:t>
            </a:r>
            <a:br>
              <a:rPr lang="it-IT" sz="2400" b="1" dirty="0" smtClean="0"/>
            </a:br>
            <a:r>
              <a:rPr lang="it-IT" sz="2000" i="1" dirty="0" smtClean="0"/>
              <a:t>Riequilibrio vs. perequazione delle risorse</a:t>
            </a:r>
            <a:endParaRPr lang="it-IT" sz="2000" b="1" i="1" dirty="0"/>
          </a:p>
        </p:txBody>
      </p:sp>
      <p:sp>
        <p:nvSpPr>
          <p:cNvPr id="3" name="Segnaposto contenuto 2"/>
          <p:cNvSpPr>
            <a:spLocks noGrp="1"/>
          </p:cNvSpPr>
          <p:nvPr>
            <p:ph idx="1"/>
          </p:nvPr>
        </p:nvSpPr>
        <p:spPr>
          <a:xfrm>
            <a:off x="882958" y="1340768"/>
            <a:ext cx="7226300" cy="5040560"/>
          </a:xfrm>
        </p:spPr>
        <p:txBody>
          <a:bodyPr>
            <a:normAutofit fontScale="85000" lnSpcReduction="20000"/>
          </a:bodyPr>
          <a:lstStyle/>
          <a:p>
            <a:pPr>
              <a:lnSpc>
                <a:spcPct val="134000"/>
              </a:lnSpc>
            </a:pPr>
            <a:r>
              <a:rPr lang="it-IT" b="1" dirty="0" smtClean="0">
                <a:latin typeface="Arial Narrow" panose="020B0606020202030204" pitchFamily="34" charset="0"/>
              </a:rPr>
              <a:t>Il riequilibrio </a:t>
            </a:r>
            <a:r>
              <a:rPr lang="it-IT" dirty="0" smtClean="0">
                <a:latin typeface="Arial Narrow" panose="020B0606020202030204" pitchFamily="34" charset="0"/>
              </a:rPr>
              <a:t>delle risorse</a:t>
            </a:r>
          </a:p>
          <a:p>
            <a:pPr lvl="1">
              <a:lnSpc>
                <a:spcPct val="134000"/>
              </a:lnSpc>
            </a:pPr>
            <a:r>
              <a:rPr lang="it-IT" dirty="0" smtClean="0">
                <a:latin typeface="Arial Narrow" panose="020B0606020202030204" pitchFamily="34" charset="0"/>
              </a:rPr>
              <a:t>redistribuisce la base imponibile a fronte dell’enorme crescita dovuta al passaggio ICI-IMU</a:t>
            </a:r>
          </a:p>
          <a:p>
            <a:pPr lvl="2">
              <a:lnSpc>
                <a:spcPct val="134000"/>
              </a:lnSpc>
            </a:pPr>
            <a:r>
              <a:rPr lang="it-IT" dirty="0" smtClean="0">
                <a:latin typeface="Arial Narrow" panose="020B0606020202030204" pitchFamily="34" charset="0"/>
              </a:rPr>
              <a:t>in nessun Paese/Regione le basi imponibili sono «ben distribuite»</a:t>
            </a:r>
          </a:p>
          <a:p>
            <a:pPr lvl="1">
              <a:lnSpc>
                <a:spcPct val="134000"/>
              </a:lnSpc>
            </a:pPr>
            <a:r>
              <a:rPr lang="it-IT" dirty="0">
                <a:latin typeface="Arial Narrow" panose="020B0606020202030204" pitchFamily="34" charset="0"/>
              </a:rPr>
              <a:t>s</a:t>
            </a:r>
            <a:r>
              <a:rPr lang="it-IT" dirty="0" smtClean="0">
                <a:latin typeface="Arial Narrow" panose="020B0606020202030204" pitchFamily="34" charset="0"/>
              </a:rPr>
              <a:t>volge il lavoro che prima facevano i trasferimenti statali (in aggiunta al gettito ICI di ciascun ente, che veniva invece lasciato in pace)</a:t>
            </a:r>
          </a:p>
          <a:p>
            <a:pPr lvl="1">
              <a:lnSpc>
                <a:spcPct val="134000"/>
              </a:lnSpc>
            </a:pPr>
            <a:r>
              <a:rPr lang="it-IT" dirty="0">
                <a:latin typeface="Arial Narrow" panose="020B0606020202030204" pitchFamily="34" charset="0"/>
              </a:rPr>
              <a:t>c</a:t>
            </a:r>
            <a:r>
              <a:rPr lang="it-IT" dirty="0" smtClean="0">
                <a:latin typeface="Arial Narrow" panose="020B0606020202030204" pitchFamily="34" charset="0"/>
              </a:rPr>
              <a:t>on il riequilibrio si spostano risorse pari alle assegnazioni nette positive, somma dei valori positivi della differenza:</a:t>
            </a:r>
          </a:p>
          <a:p>
            <a:pPr marL="457200" lvl="1" indent="0" algn="ctr">
              <a:lnSpc>
                <a:spcPct val="134000"/>
              </a:lnSpc>
              <a:buNone/>
            </a:pPr>
            <a:r>
              <a:rPr lang="it-IT" dirty="0" smtClean="0">
                <a:latin typeface="Arial Narrow" panose="020B0606020202030204" pitchFamily="34" charset="0"/>
              </a:rPr>
              <a:t>assegnazioni </a:t>
            </a:r>
            <a:r>
              <a:rPr lang="it-IT" i="1" dirty="0" smtClean="0">
                <a:latin typeface="Arial Narrow" panose="020B0606020202030204" pitchFamily="34" charset="0"/>
              </a:rPr>
              <a:t>meno </a:t>
            </a:r>
            <a:r>
              <a:rPr lang="it-IT" dirty="0" smtClean="0">
                <a:latin typeface="Arial Narrow" panose="020B0606020202030204" pitchFamily="34" charset="0"/>
              </a:rPr>
              <a:t>alimentazione</a:t>
            </a:r>
          </a:p>
          <a:p>
            <a:pPr marL="457200" lvl="1" indent="0" algn="ctr">
              <a:lnSpc>
                <a:spcPct val="134000"/>
              </a:lnSpc>
              <a:spcBef>
                <a:spcPts val="1200"/>
              </a:spcBef>
              <a:buNone/>
            </a:pPr>
            <a:r>
              <a:rPr lang="it-IT" sz="2200" b="1" dirty="0" smtClean="0">
                <a:latin typeface="Arial Narrow" panose="020B0606020202030204" pitchFamily="34" charset="0"/>
              </a:rPr>
              <a:t>Nel 2014 circa 2.500 milioni di euro che passano da 2.400 Comuni a più alto gettito base a circa 5000 enti meno dotati</a:t>
            </a:r>
            <a:endParaRPr lang="it-IT" sz="2200" b="1" dirty="0">
              <a:latin typeface="Arial Narrow" panose="020B0606020202030204" pitchFamily="34" charset="0"/>
            </a:endParaRPr>
          </a:p>
        </p:txBody>
      </p:sp>
      <p:sp>
        <p:nvSpPr>
          <p:cNvPr id="4" name="Segnaposto numero diapositiva 1"/>
          <p:cNvSpPr>
            <a:spLocks noGrp="1"/>
          </p:cNvSpPr>
          <p:nvPr>
            <p:ph type="sldNum" sz="quarter" idx="12"/>
          </p:nvPr>
        </p:nvSpPr>
        <p:spPr>
          <a:xfrm>
            <a:off x="8131175" y="6299200"/>
            <a:ext cx="730250" cy="457200"/>
          </a:xfrm>
        </p:spPr>
        <p:txBody>
          <a:bodyPr/>
          <a:lstStyle/>
          <a:p>
            <a:fld id="{C121BA9E-CF39-5A4C-A796-CE277B4E7A22}" type="slidenum">
              <a:rPr lang="it-IT" smtClean="0">
                <a:solidFill>
                  <a:srgbClr val="000000"/>
                </a:solidFill>
              </a:rPr>
              <a:pPr/>
              <a:t>28</a:t>
            </a:fld>
            <a:endParaRPr lang="it-IT" dirty="0">
              <a:solidFill>
                <a:srgbClr val="000000"/>
              </a:solidFill>
            </a:endParaRPr>
          </a:p>
        </p:txBody>
      </p:sp>
    </p:spTree>
    <p:extLst>
      <p:ext uri="{BB962C8B-B14F-4D97-AF65-F5344CB8AC3E}">
        <p14:creationId xmlns:p14="http://schemas.microsoft.com/office/powerpoint/2010/main" val="25535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l"/>
            <a:r>
              <a:rPr lang="it-IT" sz="2400" b="1" dirty="0"/>
              <a:t>L'alimentazione e la ripartizione del </a:t>
            </a:r>
            <a:r>
              <a:rPr lang="it-IT" sz="2400" b="1" dirty="0" smtClean="0"/>
              <a:t>FSC</a:t>
            </a:r>
            <a:br>
              <a:rPr lang="it-IT" sz="2400" b="1" dirty="0" smtClean="0"/>
            </a:br>
            <a:r>
              <a:rPr lang="it-IT" sz="2000" i="1" dirty="0" smtClean="0"/>
              <a:t>Riequilibrio vs. perequazione delle risorse</a:t>
            </a:r>
            <a:endParaRPr lang="it-IT" sz="2400" b="1" i="1" dirty="0"/>
          </a:p>
        </p:txBody>
      </p:sp>
      <p:sp>
        <p:nvSpPr>
          <p:cNvPr id="3" name="Segnaposto contenuto 2"/>
          <p:cNvSpPr>
            <a:spLocks noGrp="1"/>
          </p:cNvSpPr>
          <p:nvPr>
            <p:ph idx="1"/>
          </p:nvPr>
        </p:nvSpPr>
        <p:spPr>
          <a:xfrm>
            <a:off x="904875" y="1511300"/>
            <a:ext cx="7226300" cy="4581996"/>
          </a:xfrm>
        </p:spPr>
        <p:txBody>
          <a:bodyPr>
            <a:normAutofit/>
          </a:bodyPr>
          <a:lstStyle/>
          <a:p>
            <a:pPr>
              <a:lnSpc>
                <a:spcPct val="114000"/>
              </a:lnSpc>
              <a:spcBef>
                <a:spcPts val="600"/>
              </a:spcBef>
            </a:pPr>
            <a:r>
              <a:rPr lang="it-IT" sz="2000" b="1" dirty="0" smtClean="0">
                <a:latin typeface="Arial Narrow" panose="020B0606020202030204" pitchFamily="34" charset="0"/>
              </a:rPr>
              <a:t>La perequazione</a:t>
            </a:r>
          </a:p>
          <a:p>
            <a:pPr lvl="1">
              <a:lnSpc>
                <a:spcPct val="114000"/>
              </a:lnSpc>
              <a:spcBef>
                <a:spcPts val="900"/>
              </a:spcBef>
            </a:pPr>
            <a:r>
              <a:rPr lang="it-IT" sz="2000" dirty="0" smtClean="0">
                <a:latin typeface="Arial Narrow" panose="020B0606020202030204" pitchFamily="34" charset="0"/>
              </a:rPr>
              <a:t>redistribuisce una parte delle risorse in base a «criteri razionali» a fronte della relativa casualità della distribuzione dei trasferimenti statali e delle basi imponibili</a:t>
            </a:r>
          </a:p>
          <a:p>
            <a:pPr lvl="1">
              <a:lnSpc>
                <a:spcPct val="114000"/>
              </a:lnSpc>
              <a:spcBef>
                <a:spcPts val="900"/>
              </a:spcBef>
            </a:pPr>
            <a:r>
              <a:rPr lang="it-IT" sz="2000" dirty="0" smtClean="0">
                <a:latin typeface="Arial Narrow" panose="020B0606020202030204" pitchFamily="34" charset="0"/>
              </a:rPr>
              <a:t>attua l’obiettivo della legge 42 «superare il criterio della spesa storica» nell’assegnazione delle risorse, dopo diversi </a:t>
            </a:r>
            <a:r>
              <a:rPr lang="it-IT" sz="2000" b="1" i="1" dirty="0" smtClean="0">
                <a:latin typeface="Arial Narrow" panose="020B0606020202030204" pitchFamily="34" charset="0"/>
              </a:rPr>
              <a:t>fallimenti nella redistribuzione dei trasferimenti statali</a:t>
            </a:r>
          </a:p>
          <a:p>
            <a:pPr lvl="1">
              <a:lnSpc>
                <a:spcPct val="114000"/>
              </a:lnSpc>
              <a:spcBef>
                <a:spcPts val="900"/>
              </a:spcBef>
            </a:pPr>
            <a:r>
              <a:rPr lang="it-IT" sz="2000" dirty="0" smtClean="0">
                <a:latin typeface="Arial Narrow" panose="020B0606020202030204" pitchFamily="34" charset="0"/>
              </a:rPr>
              <a:t>Quanto vale la perequazione (2015-17 e a regime)</a:t>
            </a:r>
          </a:p>
          <a:p>
            <a:pPr marL="457200" lvl="1" indent="0">
              <a:lnSpc>
                <a:spcPct val="114000"/>
              </a:lnSpc>
              <a:spcBef>
                <a:spcPts val="600"/>
              </a:spcBef>
              <a:buNone/>
            </a:pPr>
            <a:endParaRPr lang="it-IT" sz="2000" dirty="0">
              <a:latin typeface="Arial Narrow" panose="020B0606020202030204" pitchFamily="34" charset="0"/>
            </a:endParaRPr>
          </a:p>
          <a:p>
            <a:pPr marL="457200" lvl="1" indent="0" algn="ctr">
              <a:lnSpc>
                <a:spcPct val="114000"/>
              </a:lnSpc>
              <a:spcBef>
                <a:spcPts val="600"/>
              </a:spcBef>
              <a:buNone/>
            </a:pPr>
            <a:r>
              <a:rPr lang="it-IT" sz="2000" b="1" dirty="0" smtClean="0">
                <a:latin typeface="Arial Narrow" panose="020B0606020202030204" pitchFamily="34" charset="0"/>
              </a:rPr>
              <a:t>Vengono redistribuiti nel 2017 circa 270 mln. di euro  </a:t>
            </a:r>
            <a:br>
              <a:rPr lang="it-IT" sz="2000" b="1" dirty="0" smtClean="0">
                <a:latin typeface="Arial Narrow" panose="020B0606020202030204" pitchFamily="34" charset="0"/>
              </a:rPr>
            </a:br>
            <a:r>
              <a:rPr lang="it-IT" sz="2000" b="1" dirty="0" smtClean="0">
                <a:latin typeface="Arial Narrow" panose="020B0606020202030204" pitchFamily="34" charset="0"/>
              </a:rPr>
              <a:t>(passaggio della perequazione dal 30 al 40%)</a:t>
            </a:r>
            <a:endParaRPr lang="it-IT" sz="2000" b="1" dirty="0">
              <a:latin typeface="Arial Narrow" panose="020B0606020202030204" pitchFamily="34" charset="0"/>
            </a:endParaRPr>
          </a:p>
        </p:txBody>
      </p:sp>
      <p:sp>
        <p:nvSpPr>
          <p:cNvPr id="4" name="Segnaposto numero diapositiva 1"/>
          <p:cNvSpPr>
            <a:spLocks noGrp="1"/>
          </p:cNvSpPr>
          <p:nvPr>
            <p:ph type="sldNum" sz="quarter" idx="12"/>
          </p:nvPr>
        </p:nvSpPr>
        <p:spPr>
          <a:xfrm>
            <a:off x="8131175" y="6299200"/>
            <a:ext cx="730250" cy="457200"/>
          </a:xfrm>
        </p:spPr>
        <p:txBody>
          <a:bodyPr/>
          <a:lstStyle/>
          <a:p>
            <a:fld id="{C121BA9E-CF39-5A4C-A796-CE277B4E7A22}" type="slidenum">
              <a:rPr lang="it-IT" smtClean="0">
                <a:solidFill>
                  <a:srgbClr val="000000"/>
                </a:solidFill>
              </a:rPr>
              <a:pPr/>
              <a:t>29</a:t>
            </a:fld>
            <a:endParaRPr lang="it-IT" dirty="0">
              <a:solidFill>
                <a:srgbClr val="000000"/>
              </a:solidFill>
            </a:endParaRPr>
          </a:p>
        </p:txBody>
      </p:sp>
    </p:spTree>
    <p:extLst>
      <p:ext uri="{BB962C8B-B14F-4D97-AF65-F5344CB8AC3E}">
        <p14:creationId xmlns:p14="http://schemas.microsoft.com/office/powerpoint/2010/main" val="949110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2" descr="esecutivi-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8"/>
          <p:cNvSpPr txBox="1">
            <a:spLocks noChangeArrowheads="1"/>
          </p:cNvSpPr>
          <p:nvPr/>
        </p:nvSpPr>
        <p:spPr bwMode="auto">
          <a:xfrm>
            <a:off x="361949" y="1765300"/>
            <a:ext cx="7096125" cy="240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0" fontAlgn="base" hangingPunct="0">
              <a:spcBef>
                <a:spcPct val="50000"/>
              </a:spcBef>
              <a:spcAft>
                <a:spcPct val="0"/>
              </a:spcAft>
            </a:pPr>
            <a:r>
              <a:rPr lang="it-IT" altLang="it-IT" sz="2800" b="1" dirty="0">
                <a:solidFill>
                  <a:srgbClr val="005E7D"/>
                </a:solidFill>
              </a:rPr>
              <a:t>Parte 1</a:t>
            </a:r>
          </a:p>
          <a:p>
            <a:pPr eaLnBrk="0" fontAlgn="base" hangingPunct="0">
              <a:spcBef>
                <a:spcPct val="50000"/>
              </a:spcBef>
              <a:spcAft>
                <a:spcPct val="0"/>
              </a:spcAft>
            </a:pPr>
            <a:endParaRPr lang="it-IT" altLang="it-IT" b="1" dirty="0">
              <a:solidFill>
                <a:srgbClr val="005E7D"/>
              </a:solidFill>
            </a:endParaRPr>
          </a:p>
          <a:p>
            <a:pPr eaLnBrk="0" fontAlgn="base" hangingPunct="0">
              <a:lnSpc>
                <a:spcPts val="4000"/>
              </a:lnSpc>
              <a:spcBef>
                <a:spcPct val="0"/>
              </a:spcBef>
              <a:spcAft>
                <a:spcPct val="0"/>
              </a:spcAft>
            </a:pPr>
            <a:r>
              <a:rPr lang="it-IT" altLang="it-IT" sz="2800" b="1" dirty="0" smtClean="0">
                <a:solidFill>
                  <a:srgbClr val="005E7D"/>
                </a:solidFill>
              </a:rPr>
              <a:t>Inquadramento generale</a:t>
            </a:r>
            <a:endParaRPr lang="it-IT" altLang="it-IT" sz="2800" b="1" dirty="0">
              <a:solidFill>
                <a:srgbClr val="005E7D"/>
              </a:solidFill>
            </a:endParaRPr>
          </a:p>
        </p:txBody>
      </p:sp>
    </p:spTree>
    <p:extLst>
      <p:ext uri="{BB962C8B-B14F-4D97-AF65-F5344CB8AC3E}">
        <p14:creationId xmlns:p14="http://schemas.microsoft.com/office/powerpoint/2010/main" val="3893005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a:xfrm>
            <a:off x="755576" y="150844"/>
            <a:ext cx="6680200" cy="738664"/>
          </a:xfrm>
          <a:noFill/>
        </p:spPr>
        <p:txBody>
          <a:bodyPr vert="horz" wrap="square" lIns="91440" tIns="45720" rIns="91440" bIns="45720" rtlCol="0" anchor="ctr">
            <a:spAutoFit/>
          </a:bodyPr>
          <a:lstStyle/>
          <a:p>
            <a:r>
              <a:rPr lang="it-IT" sz="2400" i="1" dirty="0">
                <a:latin typeface="Arial Narrow" panose="020B0606020202030204" pitchFamily="34" charset="0"/>
              </a:rPr>
              <a:t>Memo: la legge 42/2009, riforma inattuata</a:t>
            </a:r>
            <a:br>
              <a:rPr lang="it-IT" sz="2400" i="1" dirty="0">
                <a:latin typeface="Arial Narrow" panose="020B0606020202030204" pitchFamily="34" charset="0"/>
              </a:rPr>
            </a:br>
            <a:r>
              <a:rPr lang="it-IT" altLang="it-IT" sz="1800" b="1" i="1" dirty="0" smtClean="0">
                <a:solidFill>
                  <a:schemeClr val="accent5">
                    <a:lumMod val="75000"/>
                  </a:schemeClr>
                </a:solidFill>
                <a:latin typeface="+mn-lt"/>
                <a:ea typeface="+mn-ea"/>
                <a:cs typeface="+mn-cs"/>
              </a:rPr>
              <a:t>Il </a:t>
            </a:r>
            <a:r>
              <a:rPr lang="it-IT" altLang="it-IT" sz="1800" b="1" i="1" dirty="0">
                <a:solidFill>
                  <a:schemeClr val="accent5">
                    <a:lumMod val="75000"/>
                  </a:schemeClr>
                </a:solidFill>
                <a:latin typeface="+mn-lt"/>
                <a:ea typeface="+mn-ea"/>
                <a:cs typeface="+mn-cs"/>
              </a:rPr>
              <a:t>quadro disegnato con la legge 42  1/2</a:t>
            </a:r>
          </a:p>
        </p:txBody>
      </p:sp>
      <p:sp>
        <p:nvSpPr>
          <p:cNvPr id="38916" name="Segnaposto numero diapositiva 4"/>
          <p:cNvSpPr>
            <a:spLocks noGrp="1"/>
          </p:cNvSpPr>
          <p:nvPr>
            <p:ph type="sldNum" sz="quarter" idx="12"/>
          </p:nvPr>
        </p:nvSpPr>
        <p: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fld id="{B6C4EE75-1584-4E95-A21C-CB803DB22575}" type="slidenum">
              <a:rPr lang="it-IT" altLang="it-IT">
                <a:solidFill>
                  <a:srgbClr val="000000"/>
                </a:solidFill>
              </a:rPr>
              <a:pPr/>
              <a:t>30</a:t>
            </a:fld>
            <a:endParaRPr lang="it-IT" altLang="it-IT" dirty="0">
              <a:solidFill>
                <a:srgbClr val="000000"/>
              </a:solidFill>
            </a:endParaRPr>
          </a:p>
        </p:txBody>
      </p:sp>
      <p:sp>
        <p:nvSpPr>
          <p:cNvPr id="6" name="Rettangolo 5"/>
          <p:cNvSpPr/>
          <p:nvPr/>
        </p:nvSpPr>
        <p:spPr>
          <a:xfrm>
            <a:off x="611560" y="1206872"/>
            <a:ext cx="8064895" cy="510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p>
            <a:pPr marL="342900" indent="-342900">
              <a:lnSpc>
                <a:spcPct val="124000"/>
              </a:lnSpc>
              <a:spcBef>
                <a:spcPts val="600"/>
              </a:spcBef>
              <a:buFont typeface="Arial" charset="0"/>
              <a:buChar char="•"/>
              <a:defRPr/>
            </a:pPr>
            <a:r>
              <a:rPr lang="it-IT" dirty="0">
                <a:solidFill>
                  <a:prstClr val="black"/>
                </a:solidFill>
                <a:latin typeface="Arial Narrow" panose="020B0606020202030204" pitchFamily="34" charset="0"/>
              </a:rPr>
              <a:t>Definire i costi ed i fabbisogni standard relativi a</a:t>
            </a:r>
            <a:r>
              <a:rPr lang="it-IT" dirty="0" smtClean="0">
                <a:solidFill>
                  <a:prstClr val="black"/>
                </a:solidFill>
                <a:latin typeface="Arial Narrow" panose="020B0606020202030204" pitchFamily="34" charset="0"/>
              </a:rPr>
              <a:t>:</a:t>
            </a:r>
          </a:p>
          <a:p>
            <a:pPr marL="800100" lvl="1" indent="-342900">
              <a:lnSpc>
                <a:spcPct val="124000"/>
              </a:lnSpc>
              <a:spcBef>
                <a:spcPts val="600"/>
              </a:spcBef>
              <a:buFont typeface="Wingdings" panose="05000000000000000000" pitchFamily="2" charset="2"/>
              <a:buChar char="ü"/>
              <a:defRPr/>
            </a:pPr>
            <a:r>
              <a:rPr lang="it-IT" dirty="0" smtClean="0">
                <a:solidFill>
                  <a:prstClr val="black"/>
                </a:solidFill>
                <a:latin typeface="Arial Narrow" panose="020B0606020202030204" pitchFamily="34" charset="0"/>
              </a:rPr>
              <a:t>“</a:t>
            </a:r>
            <a:r>
              <a:rPr lang="it-IT" dirty="0">
                <a:solidFill>
                  <a:prstClr val="black"/>
                </a:solidFill>
                <a:latin typeface="Arial Narrow" panose="020B0606020202030204" pitchFamily="34" charset="0"/>
              </a:rPr>
              <a:t>funzioni fondamentali” di cui alla lettera p) dell’articolo 117 della Costituzione (elezioni, organi di governo e funzioni fondamentali) </a:t>
            </a:r>
          </a:p>
          <a:p>
            <a:pPr marL="800100" lvl="1" indent="-342900">
              <a:lnSpc>
                <a:spcPct val="124000"/>
              </a:lnSpc>
              <a:spcBef>
                <a:spcPts val="600"/>
              </a:spcBef>
              <a:buFont typeface="Wingdings" panose="05000000000000000000" pitchFamily="2" charset="2"/>
              <a:buChar char="ü"/>
              <a:defRPr/>
            </a:pPr>
            <a:r>
              <a:rPr lang="it-IT" dirty="0">
                <a:solidFill>
                  <a:prstClr val="black"/>
                </a:solidFill>
                <a:latin typeface="Arial Narrow" panose="020B0606020202030204" pitchFamily="34" charset="0"/>
              </a:rPr>
              <a:t>“livelli essenziali” di servizio da assicurare sull’intero territorio nazionale di cui alla lettera m) dello stesso articolo 117 (prestazioni concernenti i diritti civili e sociali</a:t>
            </a:r>
            <a:r>
              <a:rPr lang="it-IT" dirty="0" smtClean="0">
                <a:solidFill>
                  <a:prstClr val="black"/>
                </a:solidFill>
                <a:latin typeface="Arial Narrow" panose="020B0606020202030204" pitchFamily="34" charset="0"/>
              </a:rPr>
              <a:t>)</a:t>
            </a:r>
            <a:endParaRPr lang="it-IT" dirty="0">
              <a:solidFill>
                <a:prstClr val="black"/>
              </a:solidFill>
              <a:latin typeface="Arial Narrow" panose="020B0606020202030204" pitchFamily="34" charset="0"/>
            </a:endParaRPr>
          </a:p>
          <a:p>
            <a:pPr marL="342900" indent="-342900">
              <a:lnSpc>
                <a:spcPct val="124000"/>
              </a:lnSpc>
              <a:spcBef>
                <a:spcPts val="900"/>
              </a:spcBef>
              <a:buFont typeface="Arial" charset="0"/>
              <a:buChar char="•"/>
              <a:defRPr/>
            </a:pPr>
            <a:r>
              <a:rPr lang="it-IT" dirty="0">
                <a:solidFill>
                  <a:prstClr val="black"/>
                </a:solidFill>
                <a:latin typeface="Arial Narrow" panose="020B0606020202030204" pitchFamily="34" charset="0"/>
              </a:rPr>
              <a:t>Il finanziamento delle spese per le funzioni fondamentali e dei livelli essenziali per i Comuni, </a:t>
            </a:r>
            <a:r>
              <a:rPr lang="it-IT" dirty="0" smtClean="0">
                <a:solidFill>
                  <a:prstClr val="black"/>
                </a:solidFill>
                <a:latin typeface="Arial Narrow" panose="020B0606020202030204" pitchFamily="34" charset="0"/>
              </a:rPr>
              <a:t>deve essere assicurato </a:t>
            </a:r>
            <a:r>
              <a:rPr lang="it-IT" dirty="0">
                <a:solidFill>
                  <a:prstClr val="black"/>
                </a:solidFill>
                <a:latin typeface="Arial Narrow" panose="020B0606020202030204" pitchFamily="34" charset="0"/>
              </a:rPr>
              <a:t>per intero nei limiti del fabbisogno standard </a:t>
            </a:r>
          </a:p>
          <a:p>
            <a:pPr marL="342900" indent="-342900">
              <a:lnSpc>
                <a:spcPct val="124000"/>
              </a:lnSpc>
              <a:spcBef>
                <a:spcPts val="900"/>
              </a:spcBef>
              <a:buFont typeface="Arial" charset="0"/>
              <a:buChar char="•"/>
              <a:defRPr/>
            </a:pPr>
            <a:r>
              <a:rPr lang="it-IT" dirty="0">
                <a:solidFill>
                  <a:prstClr val="black"/>
                </a:solidFill>
                <a:latin typeface="Arial Narrow" panose="020B0606020202030204" pitchFamily="34" charset="0"/>
              </a:rPr>
              <a:t>Le fonti di finanziamento </a:t>
            </a:r>
            <a:r>
              <a:rPr lang="it-IT" dirty="0" smtClean="0">
                <a:solidFill>
                  <a:prstClr val="black"/>
                </a:solidFill>
                <a:latin typeface="Arial Narrow" panose="020B0606020202030204" pitchFamily="34" charset="0"/>
              </a:rPr>
              <a:t>sono: </a:t>
            </a:r>
            <a:r>
              <a:rPr lang="it-IT" dirty="0">
                <a:solidFill>
                  <a:prstClr val="black"/>
                </a:solidFill>
                <a:latin typeface="Arial Narrow" panose="020B0606020202030204" pitchFamily="34" charset="0"/>
              </a:rPr>
              <a:t>trasferimenti, tributi propri (tra i quali l’imposta sugli immobili) e compartecipazioni IVA e </a:t>
            </a:r>
            <a:r>
              <a:rPr lang="it-IT" dirty="0" smtClean="0">
                <a:solidFill>
                  <a:prstClr val="black"/>
                </a:solidFill>
                <a:latin typeface="Arial Narrow" panose="020B0606020202030204" pitchFamily="34" charset="0"/>
              </a:rPr>
              <a:t>IRPEF</a:t>
            </a:r>
          </a:p>
          <a:p>
            <a:pPr marL="342900" indent="-342900">
              <a:lnSpc>
                <a:spcPct val="124000"/>
              </a:lnSpc>
              <a:spcBef>
                <a:spcPts val="900"/>
              </a:spcBef>
              <a:buFont typeface="Arial" charset="0"/>
              <a:buChar char="•"/>
              <a:defRPr/>
            </a:pPr>
            <a:r>
              <a:rPr lang="it-IT" dirty="0" smtClean="0">
                <a:solidFill>
                  <a:prstClr val="black"/>
                </a:solidFill>
                <a:latin typeface="Arial Narrow" panose="020B0606020202030204" pitchFamily="34" charset="0"/>
              </a:rPr>
              <a:t>Fino </a:t>
            </a:r>
            <a:r>
              <a:rPr lang="it-IT" dirty="0">
                <a:solidFill>
                  <a:prstClr val="black"/>
                </a:solidFill>
                <a:latin typeface="Arial Narrow" panose="020B0606020202030204" pitchFamily="34" charset="0"/>
              </a:rPr>
              <a:t>alla definizione delle funzioni fondamentali, si farà riferimento ad una spesa pari all’80% delle spese riconducibili a servizi di particolare rilievo di cui al DPR n. 194 del </a:t>
            </a:r>
            <a:r>
              <a:rPr lang="it-IT" dirty="0" smtClean="0">
                <a:solidFill>
                  <a:prstClr val="black"/>
                </a:solidFill>
                <a:latin typeface="Arial Narrow" panose="020B0606020202030204" pitchFamily="34" charset="0"/>
              </a:rPr>
              <a:t>1996</a:t>
            </a:r>
          </a:p>
          <a:p>
            <a:pPr marL="342900" indent="-342900">
              <a:lnSpc>
                <a:spcPct val="124000"/>
              </a:lnSpc>
              <a:spcBef>
                <a:spcPts val="900"/>
              </a:spcBef>
              <a:buFont typeface="Arial" charset="0"/>
              <a:buChar char="•"/>
              <a:defRPr/>
            </a:pPr>
            <a:r>
              <a:rPr lang="it-IT" dirty="0" smtClean="0">
                <a:solidFill>
                  <a:prstClr val="black"/>
                </a:solidFill>
                <a:latin typeface="Arial Narrow" panose="020B0606020202030204" pitchFamily="34" charset="0"/>
              </a:rPr>
              <a:t>Con </a:t>
            </a:r>
            <a:r>
              <a:rPr lang="it-IT" dirty="0">
                <a:solidFill>
                  <a:prstClr val="black"/>
                </a:solidFill>
                <a:latin typeface="Arial Narrow" panose="020B0606020202030204" pitchFamily="34" charset="0"/>
              </a:rPr>
              <a:t>riferimento alle altre spese, gli enti provvederanno con tributi propri del tipo imposte di scopo (per investimenti, servizi sociali, ecc</a:t>
            </a:r>
            <a:r>
              <a:rPr lang="it-IT" dirty="0" smtClean="0">
                <a:solidFill>
                  <a:prstClr val="black"/>
                </a:solidFill>
                <a:latin typeface="Arial Narrow" panose="020B0606020202030204" pitchFamily="34" charset="0"/>
              </a:rPr>
              <a:t>)</a:t>
            </a:r>
            <a:endParaRPr lang="it-IT"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772782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ttangolo 5"/>
          <p:cNvSpPr>
            <a:spLocks noChangeArrowheads="1"/>
          </p:cNvSpPr>
          <p:nvPr/>
        </p:nvSpPr>
        <p:spPr bwMode="auto">
          <a:xfrm>
            <a:off x="827657" y="1340768"/>
            <a:ext cx="7416751"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fontScale="92500"/>
          </a:bodyPr>
          <a:lstStyle/>
          <a:p>
            <a:pPr marL="342900" indent="-342900">
              <a:lnSpc>
                <a:spcPct val="114000"/>
              </a:lnSpc>
              <a:spcBef>
                <a:spcPts val="600"/>
              </a:spcBef>
              <a:buFont typeface="Arial" charset="0"/>
              <a:buChar char="•"/>
            </a:pPr>
            <a:r>
              <a:rPr lang="it-IT" altLang="it-IT" sz="2000" dirty="0">
                <a:solidFill>
                  <a:prstClr val="black"/>
                </a:solidFill>
                <a:latin typeface="Arial Narrow" panose="020B0606020202030204" pitchFamily="34" charset="0"/>
              </a:rPr>
              <a:t>Le Regioni possono istituire nuovi tributi a beneficio dei </a:t>
            </a:r>
            <a:r>
              <a:rPr lang="it-IT" altLang="it-IT" sz="2000" dirty="0" smtClean="0">
                <a:solidFill>
                  <a:prstClr val="black"/>
                </a:solidFill>
                <a:latin typeface="Arial Narrow" panose="020B0606020202030204" pitchFamily="34" charset="0"/>
              </a:rPr>
              <a:t>Comuni</a:t>
            </a:r>
            <a:endParaRPr lang="it-IT" altLang="it-IT" sz="2000" dirty="0">
              <a:solidFill>
                <a:prstClr val="black"/>
              </a:solidFill>
              <a:latin typeface="Arial Narrow" panose="020B0606020202030204" pitchFamily="34" charset="0"/>
            </a:endParaRPr>
          </a:p>
          <a:p>
            <a:pPr marL="342900" indent="-342900">
              <a:lnSpc>
                <a:spcPct val="114000"/>
              </a:lnSpc>
              <a:spcBef>
                <a:spcPts val="600"/>
              </a:spcBef>
              <a:buFont typeface="Arial" charset="0"/>
              <a:buChar char="•"/>
            </a:pPr>
            <a:r>
              <a:rPr lang="it-IT" altLang="it-IT" sz="2000" dirty="0">
                <a:solidFill>
                  <a:prstClr val="black"/>
                </a:solidFill>
                <a:latin typeface="Arial Narrow" panose="020B0606020202030204" pitchFamily="34" charset="0"/>
              </a:rPr>
              <a:t>I trasferimenti agli  enti saranno gestiti attraverso fondi perequativi, anche di livello regionale, distribuiti in ragione della differenza tra i fabbisogni standard e le entrate tributarie finalizzate a coprire queste spese; verranno aggiornati anno per anno e verranno distribuiti su criteri che premieranno i comportamenti </a:t>
            </a:r>
            <a:r>
              <a:rPr lang="it-IT" altLang="it-IT" sz="2000" dirty="0" smtClean="0">
                <a:solidFill>
                  <a:prstClr val="black"/>
                </a:solidFill>
                <a:latin typeface="Arial Narrow" panose="020B0606020202030204" pitchFamily="34" charset="0"/>
              </a:rPr>
              <a:t>virtuosi</a:t>
            </a:r>
            <a:endParaRPr lang="it-IT" altLang="it-IT" sz="2000" dirty="0">
              <a:solidFill>
                <a:prstClr val="black"/>
              </a:solidFill>
              <a:latin typeface="Arial Narrow" panose="020B0606020202030204" pitchFamily="34" charset="0"/>
            </a:endParaRPr>
          </a:p>
          <a:p>
            <a:pPr marL="342900" indent="-342900">
              <a:lnSpc>
                <a:spcPct val="114000"/>
              </a:lnSpc>
              <a:spcBef>
                <a:spcPts val="600"/>
              </a:spcBef>
              <a:buFont typeface="Arial" charset="0"/>
              <a:buChar char="•"/>
            </a:pPr>
            <a:r>
              <a:rPr lang="it-IT" altLang="it-IT" sz="2000" dirty="0">
                <a:solidFill>
                  <a:prstClr val="black"/>
                </a:solidFill>
                <a:latin typeface="Arial Narrow" panose="020B0606020202030204" pitchFamily="34" charset="0"/>
              </a:rPr>
              <a:t>È anche previsto un “patto di convergenza”, aggiornabile anno per anno, relativo ai costi ed ai fabbisogni standard, al ricorso al debito ed alla pressione fiscale complessiva. Per gli Enti che si presenteranno disallineati verrà adottato un “piano di conseguimento degli obiettivi di convergenza</a:t>
            </a:r>
            <a:r>
              <a:rPr lang="it-IT" altLang="it-IT" sz="2000" dirty="0" smtClean="0">
                <a:solidFill>
                  <a:prstClr val="black"/>
                </a:solidFill>
                <a:latin typeface="Arial Narrow" panose="020B0606020202030204" pitchFamily="34" charset="0"/>
              </a:rPr>
              <a:t>”</a:t>
            </a:r>
            <a:endParaRPr lang="it-IT" altLang="it-IT" sz="2000" dirty="0">
              <a:solidFill>
                <a:prstClr val="black"/>
              </a:solidFill>
              <a:latin typeface="Arial Narrow" panose="020B0606020202030204" pitchFamily="34" charset="0"/>
            </a:endParaRPr>
          </a:p>
          <a:p>
            <a:pPr marL="342900" indent="-342900">
              <a:lnSpc>
                <a:spcPct val="114000"/>
              </a:lnSpc>
              <a:spcBef>
                <a:spcPts val="600"/>
              </a:spcBef>
              <a:buFont typeface="Arial" charset="0"/>
              <a:buChar char="•"/>
            </a:pPr>
            <a:r>
              <a:rPr lang="it-IT" altLang="it-IT" sz="2000" dirty="0">
                <a:solidFill>
                  <a:prstClr val="black"/>
                </a:solidFill>
                <a:latin typeface="Arial Narrow" panose="020B0606020202030204" pitchFamily="34" charset="0"/>
              </a:rPr>
              <a:t>Perequazione infrastrutturale, al fine di assicurare, sulla base del fabbisogno di infrastrutture opportunamente determinato, la disponibilità di risorse finanziarie specifiche per recuperare il gap </a:t>
            </a:r>
            <a:r>
              <a:rPr lang="it-IT" altLang="it-IT" sz="2000" dirty="0" smtClean="0">
                <a:solidFill>
                  <a:prstClr val="black"/>
                </a:solidFill>
                <a:latin typeface="Arial Narrow" panose="020B0606020202030204" pitchFamily="34" charset="0"/>
              </a:rPr>
              <a:t>negativo</a:t>
            </a:r>
            <a:endParaRPr lang="it-IT" altLang="it-IT" sz="2000" dirty="0">
              <a:solidFill>
                <a:prstClr val="black"/>
              </a:solidFill>
              <a:latin typeface="Arial Narrow" panose="020B0606020202030204" pitchFamily="34" charset="0"/>
            </a:endParaRPr>
          </a:p>
          <a:p>
            <a:pPr marL="342900" indent="-342900">
              <a:lnSpc>
                <a:spcPct val="114000"/>
              </a:lnSpc>
              <a:spcBef>
                <a:spcPts val="600"/>
              </a:spcBef>
              <a:buFont typeface="Arial" charset="0"/>
              <a:buChar char="•"/>
            </a:pPr>
            <a:r>
              <a:rPr lang="it-IT" altLang="it-IT" sz="2000" dirty="0">
                <a:solidFill>
                  <a:prstClr val="black"/>
                </a:solidFill>
                <a:latin typeface="Arial Narrow" panose="020B0606020202030204" pitchFamily="34" charset="0"/>
              </a:rPr>
              <a:t>Regime transitorio.  Superamento della spesa storica entro cinque anni</a:t>
            </a:r>
          </a:p>
        </p:txBody>
      </p:sp>
      <p:sp>
        <p:nvSpPr>
          <p:cNvPr id="8" name="Titolo 1"/>
          <p:cNvSpPr txBox="1">
            <a:spLocks/>
          </p:cNvSpPr>
          <p:nvPr/>
        </p:nvSpPr>
        <p:spPr bwMode="auto">
          <a:xfrm>
            <a:off x="827657" y="332656"/>
            <a:ext cx="6680200"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lgn="l" rtl="0" eaLnBrk="0" fontAlgn="base" hangingPunct="0">
              <a:spcBef>
                <a:spcPct val="0"/>
              </a:spcBef>
              <a:spcAft>
                <a:spcPct val="0"/>
              </a:spcAft>
              <a:defRPr sz="2800" b="1">
                <a:solidFill>
                  <a:srgbClr val="005E7D"/>
                </a:solidFill>
                <a:latin typeface="Arial"/>
                <a:ea typeface="+mj-ea"/>
                <a:cs typeface="+mj-cs"/>
              </a:defRPr>
            </a:lvl1pPr>
            <a:lvl2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2pPr>
            <a:lvl3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3pPr>
            <a:lvl4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4pPr>
            <a:lvl5pPr algn="l" rtl="0" eaLnBrk="0" fontAlgn="base" hangingPunct="0">
              <a:spcBef>
                <a:spcPct val="0"/>
              </a:spcBef>
              <a:spcAft>
                <a:spcPct val="0"/>
              </a:spcAft>
              <a:defRPr sz="2800" b="1">
                <a:solidFill>
                  <a:srgbClr val="005E7D"/>
                </a:solidFill>
                <a:latin typeface="Arial" charset="0"/>
                <a:ea typeface="ヒラギノ角ゴ Pro W3" charset="0"/>
                <a:cs typeface="ヒラギノ角ゴ Pro W3" charset="0"/>
              </a:defRPr>
            </a:lvl5pPr>
            <a:lvl6pPr marL="4572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algn="l" rtl="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r>
              <a:rPr lang="it-IT" sz="2400" i="1" kern="0" dirty="0" smtClean="0">
                <a:latin typeface="Arial Narrow" panose="020B0606020202030204" pitchFamily="34" charset="0"/>
              </a:rPr>
              <a:t>Memo: la legge 42/2009, riforma inattuata</a:t>
            </a:r>
            <a:br>
              <a:rPr lang="it-IT" sz="2400" i="1" kern="0" dirty="0" smtClean="0">
                <a:latin typeface="Arial Narrow" panose="020B0606020202030204" pitchFamily="34" charset="0"/>
              </a:rPr>
            </a:br>
            <a:r>
              <a:rPr lang="it-IT" altLang="it-IT" sz="1800" i="1" kern="0" dirty="0" smtClean="0">
                <a:solidFill>
                  <a:schemeClr val="accent5">
                    <a:lumMod val="75000"/>
                  </a:schemeClr>
                </a:solidFill>
                <a:latin typeface="+mn-lt"/>
                <a:ea typeface="+mn-ea"/>
                <a:cs typeface="+mn-cs"/>
              </a:rPr>
              <a:t>Il quadro disegnato con la legge 42  1/2</a:t>
            </a:r>
            <a:endParaRPr lang="it-IT" altLang="it-IT" sz="1800" i="1" kern="0" dirty="0">
              <a:solidFill>
                <a:schemeClr val="accent5">
                  <a:lumMod val="75000"/>
                </a:schemeClr>
              </a:solidFill>
              <a:latin typeface="+mn-lt"/>
              <a:ea typeface="+mn-ea"/>
              <a:cs typeface="+mn-cs"/>
            </a:endParaRPr>
          </a:p>
        </p:txBody>
      </p:sp>
      <p:sp>
        <p:nvSpPr>
          <p:cNvPr id="5" name="Segnaposto numero diapositiva 1"/>
          <p:cNvSpPr txBox="1">
            <a:spLocks/>
          </p:cNvSpPr>
          <p:nvPr/>
        </p:nvSpPr>
        <p:spPr bwMode="auto">
          <a:xfrm>
            <a:off x="8162230" y="6284168"/>
            <a:ext cx="7302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it-IT"/>
            </a:defPPr>
            <a:lvl1pPr algn="ctr">
              <a:defRPr sz="1200">
                <a:latin typeface="Arial" pitchFamily="34" charset="0"/>
                <a:ea typeface="ヒラギノ角ゴ Pro W3" charset="-128"/>
              </a:defRPr>
            </a:lvl1pPr>
            <a:lvl2pPr marL="742950" indent="-285750">
              <a:defRPr sz="2400">
                <a:latin typeface="Arial" pitchFamily="34" charset="0"/>
                <a:ea typeface="ヒラギノ角ゴ Pro W3" charset="-128"/>
              </a:defRPr>
            </a:lvl2pPr>
            <a:lvl3pPr marL="1143000" indent="-228600">
              <a:defRPr sz="2400">
                <a:latin typeface="Arial" pitchFamily="34" charset="0"/>
                <a:ea typeface="ヒラギノ角ゴ Pro W3" charset="-128"/>
              </a:defRPr>
            </a:lvl3pPr>
            <a:lvl4pPr marL="1600200" indent="-228600">
              <a:defRPr sz="2400">
                <a:latin typeface="Arial" pitchFamily="34" charset="0"/>
                <a:ea typeface="ヒラギノ角ゴ Pro W3" charset="-128"/>
              </a:defRPr>
            </a:lvl4pPr>
            <a:lvl5pPr marL="2057400" indent="-228600">
              <a:defRPr sz="2400">
                <a:latin typeface="Arial" pitchFamily="34" charset="0"/>
                <a:ea typeface="ヒラギノ角ゴ Pro W3" charset="-128"/>
              </a:defRPr>
            </a:lvl5pPr>
            <a:lvl6pPr marL="2514600" indent="-228600" eaLnBrk="0" fontAlgn="base" hangingPunct="0">
              <a:spcBef>
                <a:spcPct val="0"/>
              </a:spcBef>
              <a:spcAft>
                <a:spcPct val="0"/>
              </a:spcAft>
              <a:defRPr sz="2400">
                <a:latin typeface="Arial" pitchFamily="34" charset="0"/>
                <a:ea typeface="ヒラギノ角ゴ Pro W3" charset="-128"/>
              </a:defRPr>
            </a:lvl6pPr>
            <a:lvl7pPr marL="2971800" indent="-228600" eaLnBrk="0" fontAlgn="base" hangingPunct="0">
              <a:spcBef>
                <a:spcPct val="0"/>
              </a:spcBef>
              <a:spcAft>
                <a:spcPct val="0"/>
              </a:spcAft>
              <a:defRPr sz="2400">
                <a:latin typeface="Arial" pitchFamily="34" charset="0"/>
                <a:ea typeface="ヒラギノ角ゴ Pro W3" charset="-128"/>
              </a:defRPr>
            </a:lvl7pPr>
            <a:lvl8pPr marL="3429000" indent="-228600" eaLnBrk="0" fontAlgn="base" hangingPunct="0">
              <a:spcBef>
                <a:spcPct val="0"/>
              </a:spcBef>
              <a:spcAft>
                <a:spcPct val="0"/>
              </a:spcAft>
              <a:defRPr sz="2400">
                <a:latin typeface="Arial" pitchFamily="34" charset="0"/>
                <a:ea typeface="ヒラギノ角ゴ Pro W3" charset="-128"/>
              </a:defRPr>
            </a:lvl8pPr>
            <a:lvl9pPr marL="3886200" indent="-228600" eaLnBrk="0" fontAlgn="base" hangingPunct="0">
              <a:spcBef>
                <a:spcPct val="0"/>
              </a:spcBef>
              <a:spcAft>
                <a:spcPct val="0"/>
              </a:spcAft>
              <a:defRPr sz="2400">
                <a:latin typeface="Arial" pitchFamily="34" charset="0"/>
                <a:ea typeface="ヒラギノ角ゴ Pro W3" charset="-128"/>
              </a:defRPr>
            </a:lvl9pPr>
          </a:lstStyle>
          <a:p>
            <a:fld id="{83927D5F-EF90-4B0D-B496-5FB655BBB54A}" type="slidenum">
              <a:rPr lang="it-IT" altLang="it-IT"/>
              <a:pPr/>
              <a:t>31</a:t>
            </a:fld>
            <a:endParaRPr lang="it-IT" altLang="it-IT" dirty="0"/>
          </a:p>
        </p:txBody>
      </p:sp>
    </p:spTree>
    <p:extLst>
      <p:ext uri="{BB962C8B-B14F-4D97-AF65-F5344CB8AC3E}">
        <p14:creationId xmlns:p14="http://schemas.microsoft.com/office/powerpoint/2010/main" val="3923224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7475" y="490712"/>
            <a:ext cx="7084619" cy="817970"/>
          </a:xfrm>
        </p:spPr>
        <p:txBody>
          <a:bodyPr/>
          <a:lstStyle/>
          <a:p>
            <a:r>
              <a:rPr lang="it-IT" sz="2400" dirty="0"/>
              <a:t>L’avvio della </a:t>
            </a:r>
            <a:r>
              <a:rPr lang="it-IT" sz="2400" dirty="0" smtClean="0"/>
              <a:t>perequazione per un graduale superamento della spesa storica 1/2</a:t>
            </a:r>
            <a:endParaRPr lang="it-IT" sz="2400" b="1" dirty="0"/>
          </a:p>
        </p:txBody>
      </p:sp>
      <p:sp>
        <p:nvSpPr>
          <p:cNvPr id="3" name="Segnaposto contenuto 2"/>
          <p:cNvSpPr>
            <a:spLocks noGrp="1"/>
          </p:cNvSpPr>
          <p:nvPr>
            <p:ph idx="1"/>
          </p:nvPr>
        </p:nvSpPr>
        <p:spPr>
          <a:xfrm>
            <a:off x="901700" y="1679975"/>
            <a:ext cx="7226300" cy="4114800"/>
          </a:xfrm>
        </p:spPr>
        <p:txBody>
          <a:bodyPr/>
          <a:lstStyle/>
          <a:p>
            <a:pPr>
              <a:buClr>
                <a:srgbClr val="005E7D"/>
              </a:buClr>
              <a:buFont typeface="Arial" panose="020B0604020202020204" pitchFamily="34" charset="0"/>
              <a:buChar char="•"/>
            </a:pPr>
            <a:r>
              <a:rPr lang="it-IT" sz="2400" dirty="0" smtClean="0">
                <a:latin typeface="Arial Narrow" panose="020B0606020202030204" pitchFamily="34" charset="0"/>
              </a:rPr>
              <a:t>Fabbisogni</a:t>
            </a:r>
            <a:r>
              <a:rPr lang="it-IT" sz="2400" dirty="0">
                <a:latin typeface="Arial Narrow" panose="020B0606020202030204" pitchFamily="34" charset="0"/>
              </a:rPr>
              <a:t>, capacità, schema perequativo, è un sistema </a:t>
            </a:r>
            <a:r>
              <a:rPr lang="it-IT" sz="2400" dirty="0" smtClean="0">
                <a:latin typeface="Arial Narrow" panose="020B0606020202030204" pitchFamily="34" charset="0"/>
              </a:rPr>
              <a:t>complesso</a:t>
            </a:r>
          </a:p>
          <a:p>
            <a:pPr>
              <a:spcBef>
                <a:spcPts val="1200"/>
              </a:spcBef>
              <a:buClr>
                <a:srgbClr val="005E7D"/>
              </a:buClr>
            </a:pPr>
            <a:r>
              <a:rPr lang="it-IT" sz="2400" dirty="0" smtClean="0">
                <a:latin typeface="Arial Narrow" panose="020B0606020202030204" pitchFamily="34" charset="0"/>
              </a:rPr>
              <a:t>Aggiornamenti </a:t>
            </a:r>
            <a:r>
              <a:rPr lang="it-IT" sz="2400" dirty="0">
                <a:latin typeface="Arial Narrow" panose="020B0606020202030204" pitchFamily="34" charset="0"/>
              </a:rPr>
              <a:t>e cambiamenti metodologici </a:t>
            </a:r>
          </a:p>
          <a:p>
            <a:pPr>
              <a:spcBef>
                <a:spcPts val="1200"/>
              </a:spcBef>
              <a:buClr>
                <a:srgbClr val="005E7D"/>
              </a:buClr>
            </a:pPr>
            <a:r>
              <a:rPr lang="it-IT" sz="2400" dirty="0">
                <a:latin typeface="Arial Narrow" panose="020B0606020202030204" pitchFamily="34" charset="0"/>
              </a:rPr>
              <a:t>Governo del processo: gradualità e strumenti di correzione</a:t>
            </a:r>
          </a:p>
          <a:p>
            <a:pPr>
              <a:spcBef>
                <a:spcPts val="1200"/>
              </a:spcBef>
              <a:buClr>
                <a:srgbClr val="005E7D"/>
              </a:buClr>
              <a:buFont typeface="Arial" panose="020B0604020202020204" pitchFamily="34" charset="0"/>
              <a:buChar char="•"/>
            </a:pPr>
            <a:r>
              <a:rPr lang="it-IT" sz="2400" dirty="0" smtClean="0">
                <a:latin typeface="Arial Narrow" panose="020B0606020202030204" pitchFamily="34" charset="0"/>
              </a:rPr>
              <a:t>Mitigazione </a:t>
            </a:r>
            <a:r>
              <a:rPr lang="it-IT" sz="2400" dirty="0">
                <a:latin typeface="Arial Narrow" panose="020B0606020202030204" pitchFamily="34" charset="0"/>
              </a:rPr>
              <a:t>effetti di penalizzazione eccessiva (esperienza positiva </a:t>
            </a:r>
            <a:r>
              <a:rPr lang="it-IT" sz="2400" dirty="0" smtClean="0">
                <a:latin typeface="Arial Narrow" panose="020B0606020202030204" pitchFamily="34" charset="0"/>
              </a:rPr>
              <a:t>2015-2016</a:t>
            </a:r>
            <a:r>
              <a:rPr lang="it-IT" sz="2400" dirty="0">
                <a:latin typeface="Arial Narrow" panose="020B0606020202030204" pitchFamily="34" charset="0"/>
              </a:rPr>
              <a:t>)</a:t>
            </a:r>
          </a:p>
          <a:p>
            <a:pPr>
              <a:spcBef>
                <a:spcPts val="1200"/>
              </a:spcBef>
              <a:buClr>
                <a:srgbClr val="005E7D"/>
              </a:buClr>
              <a:buFont typeface="Arial" panose="020B0604020202020204" pitchFamily="34" charset="0"/>
              <a:buChar char="•"/>
            </a:pPr>
            <a:r>
              <a:rPr lang="it-IT" sz="2400" dirty="0">
                <a:latin typeface="Arial Narrow" panose="020B0606020202030204" pitchFamily="34" charset="0"/>
              </a:rPr>
              <a:t>Condivisione e gradualità sono condizioni di successo del sistema</a:t>
            </a:r>
          </a:p>
          <a:p>
            <a:pPr>
              <a:spcBef>
                <a:spcPts val="1200"/>
              </a:spcBef>
              <a:buClr>
                <a:srgbClr val="005E7D"/>
              </a:buClr>
              <a:buFont typeface="Arial" panose="020B0604020202020204" pitchFamily="34" charset="0"/>
              <a:buChar char="•"/>
            </a:pPr>
            <a:r>
              <a:rPr lang="it-IT" sz="2400" dirty="0" smtClean="0">
                <a:latin typeface="Arial Narrow" panose="020B0606020202030204" pitchFamily="34" charset="0"/>
              </a:rPr>
              <a:t>Rischi da proposta </a:t>
            </a:r>
            <a:r>
              <a:rPr lang="it-IT" sz="2400" dirty="0">
                <a:latin typeface="Arial Narrow" panose="020B0606020202030204" pitchFamily="34" charset="0"/>
              </a:rPr>
              <a:t>ex ddl bilancio </a:t>
            </a:r>
          </a:p>
          <a:p>
            <a:endParaRPr lang="it-IT" sz="2400" dirty="0">
              <a:latin typeface="Arial Narrow" panose="020B0606020202030204" pitchFamily="34" charset="0"/>
            </a:endParaRPr>
          </a:p>
        </p:txBody>
      </p:sp>
      <p:sp>
        <p:nvSpPr>
          <p:cNvPr id="4" name="Segnaposto numero diapositiva 1"/>
          <p:cNvSpPr>
            <a:spLocks noGrp="1"/>
          </p:cNvSpPr>
          <p:nvPr>
            <p:ph type="sldNum" sz="quarter" idx="12"/>
          </p:nvPr>
        </p:nvSpPr>
        <p:spPr>
          <a:xfrm>
            <a:off x="8131175" y="6299200"/>
            <a:ext cx="730250" cy="457200"/>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32</a:t>
            </a:fld>
            <a:endParaRPr lang="it-IT" altLang="it-IT" sz="1200" dirty="0"/>
          </a:p>
        </p:txBody>
      </p:sp>
    </p:spTree>
    <p:extLst>
      <p:ext uri="{BB962C8B-B14F-4D97-AF65-F5344CB8AC3E}">
        <p14:creationId xmlns:p14="http://schemas.microsoft.com/office/powerpoint/2010/main" val="3649073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l"/>
            <a:r>
              <a:rPr lang="it-IT" sz="2400" b="1" smtClean="0"/>
              <a:t>L'alimentazione e la ripartizione del FSC</a:t>
            </a:r>
            <a:br>
              <a:rPr lang="it-IT" sz="2400" b="1" smtClean="0"/>
            </a:br>
            <a:r>
              <a:rPr lang="it-IT" sz="2000" i="1" smtClean="0"/>
              <a:t>Le componenti della perequazione</a:t>
            </a:r>
            <a:endParaRPr lang="it-IT" sz="2400" b="1" i="1" dirty="0"/>
          </a:p>
        </p:txBody>
      </p:sp>
      <p:sp>
        <p:nvSpPr>
          <p:cNvPr id="3" name="Segnaposto contenuto 2"/>
          <p:cNvSpPr>
            <a:spLocks noGrp="1"/>
          </p:cNvSpPr>
          <p:nvPr>
            <p:ph idx="1"/>
          </p:nvPr>
        </p:nvSpPr>
        <p:spPr>
          <a:xfrm>
            <a:off x="899592" y="1628800"/>
            <a:ext cx="7226300" cy="4546848"/>
          </a:xfrm>
        </p:spPr>
        <p:txBody>
          <a:bodyPr>
            <a:normAutofit fontScale="77500" lnSpcReduction="20000"/>
          </a:bodyPr>
          <a:lstStyle/>
          <a:p>
            <a:r>
              <a:rPr lang="it-IT" b="1" dirty="0" smtClean="0">
                <a:latin typeface="Arial Narrow" panose="020B0606020202030204" pitchFamily="34" charset="0"/>
              </a:rPr>
              <a:t>I fabbisogni standard</a:t>
            </a:r>
          </a:p>
          <a:p>
            <a:pPr lvl="1"/>
            <a:r>
              <a:rPr lang="it-IT" dirty="0" smtClean="0">
                <a:latin typeface="Arial Narrow" panose="020B0606020202030204" pitchFamily="34" charset="0"/>
              </a:rPr>
              <a:t>costi «normali» che un Comune sostiene in condizioni date per lo svolgimento di determinati servizi</a:t>
            </a:r>
          </a:p>
          <a:p>
            <a:pPr lvl="1"/>
            <a:r>
              <a:rPr lang="it-IT" dirty="0">
                <a:latin typeface="Arial Narrow" panose="020B0606020202030204" pitchFamily="34" charset="0"/>
              </a:rPr>
              <a:t>determinano i valori delle risorse standard nel riparto perequativo</a:t>
            </a:r>
            <a:endParaRPr lang="it-IT" dirty="0" smtClean="0">
              <a:latin typeface="Arial Narrow" panose="020B0606020202030204" pitchFamily="34" charset="0"/>
            </a:endParaRPr>
          </a:p>
          <a:p>
            <a:r>
              <a:rPr lang="it-IT" b="1" dirty="0" smtClean="0">
                <a:latin typeface="Arial Narrow" panose="020B0606020202030204" pitchFamily="34" charset="0"/>
              </a:rPr>
              <a:t>Le capacità fiscali</a:t>
            </a:r>
          </a:p>
          <a:p>
            <a:pPr lvl="1"/>
            <a:r>
              <a:rPr lang="it-IT" dirty="0">
                <a:latin typeface="Arial Narrow" panose="020B0606020202030204" pitchFamily="34" charset="0"/>
              </a:rPr>
              <a:t>g</a:t>
            </a:r>
            <a:r>
              <a:rPr lang="it-IT" dirty="0" smtClean="0">
                <a:latin typeface="Arial Narrow" panose="020B0606020202030204" pitchFamily="34" charset="0"/>
              </a:rPr>
              <a:t>ettito di base del Comune sul quale può manovrare aliquote/tariffe</a:t>
            </a:r>
          </a:p>
          <a:p>
            <a:pPr lvl="1"/>
            <a:r>
              <a:rPr lang="it-IT" sz="2500" dirty="0">
                <a:latin typeface="Arial Narrow" panose="020B0606020202030204" pitchFamily="34" charset="0"/>
              </a:rPr>
              <a:t>al livello di comparto determinano il totale delle risorse da destinare alla perequazione (target perequativo)</a:t>
            </a:r>
            <a:endParaRPr lang="it-IT" sz="2500" dirty="0" smtClean="0">
              <a:latin typeface="Arial Narrow" panose="020B0606020202030204" pitchFamily="34" charset="0"/>
            </a:endParaRPr>
          </a:p>
          <a:p>
            <a:r>
              <a:rPr lang="it-IT" b="1" dirty="0" smtClean="0">
                <a:latin typeface="Arial Narrow" panose="020B0606020202030204" pitchFamily="34" charset="0"/>
              </a:rPr>
              <a:t>Lo schema perequativo</a:t>
            </a:r>
          </a:p>
          <a:p>
            <a:pPr lvl="1"/>
            <a:r>
              <a:rPr lang="it-IT" dirty="0">
                <a:latin typeface="Arial Narrow" panose="020B0606020202030204" pitchFamily="34" charset="0"/>
              </a:rPr>
              <a:t>m</a:t>
            </a:r>
            <a:r>
              <a:rPr lang="it-IT" dirty="0" smtClean="0">
                <a:latin typeface="Arial Narrow" panose="020B0606020202030204" pitchFamily="34" charset="0"/>
              </a:rPr>
              <a:t>odalità di calcolo della redistribuzione perequativa delle risorse, imperniata sulla differenza «fabbisogni </a:t>
            </a:r>
            <a:r>
              <a:rPr lang="it-IT" i="1" dirty="0" smtClean="0">
                <a:latin typeface="Arial Narrow" panose="020B0606020202030204" pitchFamily="34" charset="0"/>
              </a:rPr>
              <a:t>meno </a:t>
            </a:r>
            <a:r>
              <a:rPr lang="it-IT" dirty="0" smtClean="0">
                <a:latin typeface="Arial Narrow" panose="020B0606020202030204" pitchFamily="34" charset="0"/>
              </a:rPr>
              <a:t>capacità fiscali»</a:t>
            </a:r>
          </a:p>
          <a:p>
            <a:pPr lvl="1"/>
            <a:r>
              <a:rPr lang="it-IT" dirty="0">
                <a:latin typeface="Arial Narrow" panose="020B0606020202030204" pitchFamily="34" charset="0"/>
              </a:rPr>
              <a:t>l</a:t>
            </a:r>
            <a:r>
              <a:rPr lang="it-IT" dirty="0" smtClean="0">
                <a:latin typeface="Arial Narrow" panose="020B0606020202030204" pitchFamily="34" charset="0"/>
              </a:rPr>
              <a:t>o </a:t>
            </a:r>
            <a:r>
              <a:rPr lang="it-IT" dirty="0">
                <a:latin typeface="Arial Narrow" panose="020B0606020202030204" pitchFamily="34" charset="0"/>
              </a:rPr>
              <a:t>schema perequativo è attualmente destinato per l’80% alla perequazione delle spese per le funzioni fondamentali in base alla differenza tra fabbisogni e capacità fiscali standard (delta perequativo); e per il 20% alla perequazione delle funzioni non fondamentali in base alle sole capacità </a:t>
            </a:r>
            <a:r>
              <a:rPr lang="it-IT" dirty="0" smtClean="0">
                <a:latin typeface="Arial Narrow" panose="020B0606020202030204" pitchFamily="34" charset="0"/>
              </a:rPr>
              <a:t>fiscali</a:t>
            </a:r>
          </a:p>
        </p:txBody>
      </p:sp>
      <p:sp>
        <p:nvSpPr>
          <p:cNvPr id="4" name="Segnaposto numero diapositiva 1"/>
          <p:cNvSpPr>
            <a:spLocks noGrp="1"/>
          </p:cNvSpPr>
          <p:nvPr>
            <p:ph type="sldNum" sz="quarter" idx="12"/>
          </p:nvPr>
        </p:nvSpPr>
        <p:spPr>
          <a:xfrm>
            <a:off x="8131175" y="6299200"/>
            <a:ext cx="730250" cy="457200"/>
          </a:xfrm>
        </p:spPr>
        <p:txBody>
          <a:bodyPr/>
          <a:lstStyle/>
          <a:p>
            <a:fld id="{C121BA9E-CF39-5A4C-A796-CE277B4E7A22}" type="slidenum">
              <a:rPr lang="it-IT" smtClean="0">
                <a:solidFill>
                  <a:srgbClr val="000000"/>
                </a:solidFill>
              </a:rPr>
              <a:pPr/>
              <a:t>33</a:t>
            </a:fld>
            <a:endParaRPr lang="it-IT" dirty="0">
              <a:solidFill>
                <a:srgbClr val="000000"/>
              </a:solidFill>
            </a:endParaRPr>
          </a:p>
        </p:txBody>
      </p:sp>
    </p:spTree>
    <p:extLst>
      <p:ext uri="{BB962C8B-B14F-4D97-AF65-F5344CB8AC3E}">
        <p14:creationId xmlns:p14="http://schemas.microsoft.com/office/powerpoint/2010/main" val="3978992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l"/>
            <a:r>
              <a:rPr lang="it-IT" sz="2400" b="1" dirty="0"/>
              <a:t>L'alimentazione e la ripartizione del </a:t>
            </a:r>
            <a:r>
              <a:rPr lang="it-IT" sz="2400" b="1" dirty="0" smtClean="0"/>
              <a:t>FSC</a:t>
            </a:r>
            <a:br>
              <a:rPr lang="it-IT" sz="2400" b="1" dirty="0" smtClean="0"/>
            </a:br>
            <a:r>
              <a:rPr lang="it-IT" sz="1800" i="1" dirty="0" smtClean="0"/>
              <a:t>Le componenti della perequazione - Fabbisogni standard</a:t>
            </a:r>
            <a:endParaRPr lang="it-IT" sz="1800" b="1" i="1" dirty="0"/>
          </a:p>
        </p:txBody>
      </p:sp>
      <p:sp>
        <p:nvSpPr>
          <p:cNvPr id="3" name="Segnaposto contenuto 2"/>
          <p:cNvSpPr>
            <a:spLocks noGrp="1"/>
          </p:cNvSpPr>
          <p:nvPr>
            <p:ph idx="1"/>
          </p:nvPr>
        </p:nvSpPr>
        <p:spPr>
          <a:xfrm>
            <a:off x="904875" y="1511300"/>
            <a:ext cx="7226300" cy="4654004"/>
          </a:xfrm>
        </p:spPr>
        <p:txBody>
          <a:bodyPr>
            <a:normAutofit fontScale="92500" lnSpcReduction="10000"/>
          </a:bodyPr>
          <a:lstStyle/>
          <a:p>
            <a:pPr marL="0" indent="0">
              <a:buNone/>
            </a:pPr>
            <a:r>
              <a:rPr lang="it-IT" sz="2400" b="1" dirty="0">
                <a:latin typeface="Arial Narrow" panose="020B0606020202030204" pitchFamily="34" charset="0"/>
              </a:rPr>
              <a:t>I fabbisogni standard sono determinati con </a:t>
            </a:r>
            <a:r>
              <a:rPr lang="it-IT" sz="2400" b="1" dirty="0" smtClean="0">
                <a:latin typeface="Arial Narrow" panose="020B0606020202030204" pitchFamily="34" charset="0"/>
              </a:rPr>
              <a:t>metodi statistici</a:t>
            </a:r>
            <a:r>
              <a:rPr lang="it-IT" sz="2400" dirty="0" smtClean="0">
                <a:latin typeface="Arial Narrow" panose="020B0606020202030204" pitchFamily="34" charset="0"/>
              </a:rPr>
              <a:t> </a:t>
            </a:r>
            <a:r>
              <a:rPr lang="it-IT" sz="2400" dirty="0">
                <a:latin typeface="Arial Narrow" panose="020B0606020202030204" pitchFamily="34" charset="0"/>
              </a:rPr>
              <a:t>partendo dalla distribuzione della spesa comunale per le funzioni fondamentali:</a:t>
            </a:r>
          </a:p>
          <a:p>
            <a:pPr>
              <a:buClr>
                <a:schemeClr val="tx1"/>
              </a:buClr>
            </a:pPr>
            <a:r>
              <a:rPr lang="it-IT" sz="2200" dirty="0">
                <a:solidFill>
                  <a:srgbClr val="C00000"/>
                </a:solidFill>
                <a:latin typeface="Arial Narrow" panose="020B0606020202030204" pitchFamily="34" charset="0"/>
              </a:rPr>
              <a:t>Amministrazione</a:t>
            </a:r>
            <a:r>
              <a:rPr lang="it-IT" sz="2200" dirty="0">
                <a:solidFill>
                  <a:srgbClr val="0070C0"/>
                </a:solidFill>
                <a:latin typeface="Arial Narrow" panose="020B0606020202030204" pitchFamily="34" charset="0"/>
              </a:rPr>
              <a:t> </a:t>
            </a:r>
            <a:r>
              <a:rPr lang="it-IT" sz="2200" dirty="0">
                <a:latin typeface="Arial Narrow" panose="020B0606020202030204" pitchFamily="34" charset="0"/>
              </a:rPr>
              <a:t>(funzione di spesa)</a:t>
            </a:r>
          </a:p>
          <a:p>
            <a:pPr>
              <a:buClr>
                <a:schemeClr val="tx1"/>
              </a:buClr>
            </a:pPr>
            <a:r>
              <a:rPr lang="it-IT" sz="2200" dirty="0">
                <a:solidFill>
                  <a:srgbClr val="C00000"/>
                </a:solidFill>
                <a:latin typeface="Arial Narrow" panose="020B0606020202030204" pitchFamily="34" charset="0"/>
              </a:rPr>
              <a:t>Istruzione pubblica </a:t>
            </a:r>
            <a:r>
              <a:rPr lang="it-IT" sz="2200" dirty="0">
                <a:latin typeface="Arial Narrow" panose="020B0606020202030204" pitchFamily="34" charset="0"/>
              </a:rPr>
              <a:t>(funzione di costo in riferimento </a:t>
            </a:r>
            <a:r>
              <a:rPr lang="it-IT" sz="2200" dirty="0" smtClean="0">
                <a:latin typeface="Arial Narrow" panose="020B0606020202030204" pitchFamily="34" charset="0"/>
              </a:rPr>
              <a:t>ad </a:t>
            </a:r>
            <a:r>
              <a:rPr lang="it-IT" sz="2200" dirty="0">
                <a:latin typeface="Arial Narrow" panose="020B0606020202030204" pitchFamily="34" charset="0"/>
              </a:rPr>
              <a:t>output storici)</a:t>
            </a:r>
          </a:p>
          <a:p>
            <a:pPr>
              <a:buClr>
                <a:schemeClr val="tx1"/>
              </a:buClr>
            </a:pPr>
            <a:r>
              <a:rPr lang="it-IT" sz="2200" dirty="0">
                <a:solidFill>
                  <a:srgbClr val="C00000"/>
                </a:solidFill>
                <a:latin typeface="Arial Narrow" panose="020B0606020202030204" pitchFamily="34" charset="0"/>
              </a:rPr>
              <a:t>Asilo Nido </a:t>
            </a:r>
            <a:r>
              <a:rPr lang="it-IT" sz="2200" dirty="0">
                <a:latin typeface="Arial Narrow" panose="020B0606020202030204" pitchFamily="34" charset="0"/>
              </a:rPr>
              <a:t>(funzione di costo in riferimento </a:t>
            </a:r>
            <a:r>
              <a:rPr lang="it-IT" sz="2200" dirty="0" smtClean="0">
                <a:latin typeface="Arial Narrow" panose="020B0606020202030204" pitchFamily="34" charset="0"/>
              </a:rPr>
              <a:t>ad </a:t>
            </a:r>
            <a:r>
              <a:rPr lang="it-IT" sz="2200" dirty="0">
                <a:latin typeface="Arial Narrow" panose="020B0606020202030204" pitchFamily="34" charset="0"/>
              </a:rPr>
              <a:t>output storici)</a:t>
            </a:r>
          </a:p>
          <a:p>
            <a:pPr>
              <a:buClr>
                <a:schemeClr val="tx1"/>
              </a:buClr>
            </a:pPr>
            <a:r>
              <a:rPr lang="it-IT" sz="2200" dirty="0" smtClean="0">
                <a:solidFill>
                  <a:srgbClr val="C00000"/>
                </a:solidFill>
                <a:latin typeface="Arial Narrow" panose="020B0606020202030204" pitchFamily="34" charset="0"/>
              </a:rPr>
              <a:t>Servizi sociali </a:t>
            </a:r>
            <a:r>
              <a:rPr lang="it-IT" sz="2200" dirty="0">
                <a:latin typeface="Arial Narrow" panose="020B0606020202030204" pitchFamily="34" charset="0"/>
              </a:rPr>
              <a:t>(funzione di spesa aumentata per indicatori di presenza di servizi)</a:t>
            </a:r>
          </a:p>
          <a:p>
            <a:pPr>
              <a:buClr>
                <a:schemeClr val="tx1"/>
              </a:buClr>
            </a:pPr>
            <a:r>
              <a:rPr lang="it-IT" sz="2200" dirty="0">
                <a:solidFill>
                  <a:srgbClr val="C00000"/>
                </a:solidFill>
                <a:latin typeface="Arial Narrow" panose="020B0606020202030204" pitchFamily="34" charset="0"/>
              </a:rPr>
              <a:t>Viabilità e Territorio </a:t>
            </a:r>
            <a:r>
              <a:rPr lang="it-IT" sz="2200" dirty="0">
                <a:latin typeface="Arial Narrow" panose="020B0606020202030204" pitchFamily="34" charset="0"/>
              </a:rPr>
              <a:t>(funzione di spesa)</a:t>
            </a:r>
          </a:p>
          <a:p>
            <a:pPr>
              <a:buClr>
                <a:schemeClr val="tx1"/>
              </a:buClr>
            </a:pPr>
            <a:r>
              <a:rPr lang="it-IT" sz="2200" dirty="0" smtClean="0">
                <a:solidFill>
                  <a:srgbClr val="C00000"/>
                </a:solidFill>
                <a:latin typeface="Arial Narrow" panose="020B0606020202030204" pitchFamily="34" charset="0"/>
              </a:rPr>
              <a:t>Trasporto pubblico locale-TPL </a:t>
            </a:r>
            <a:r>
              <a:rPr lang="it-IT" sz="2200" dirty="0" smtClean="0">
                <a:latin typeface="Arial Narrow" panose="020B0606020202030204" pitchFamily="34" charset="0"/>
              </a:rPr>
              <a:t>(</a:t>
            </a:r>
            <a:r>
              <a:rPr lang="it-IT" sz="2200" dirty="0">
                <a:latin typeface="Arial Narrow" panose="020B0606020202030204" pitchFamily="34" charset="0"/>
              </a:rPr>
              <a:t>funzione di spesa aumentata per indicatori di presenza di servizi)</a:t>
            </a:r>
          </a:p>
          <a:p>
            <a:pPr>
              <a:buClr>
                <a:schemeClr val="tx1"/>
              </a:buClr>
            </a:pPr>
            <a:r>
              <a:rPr lang="it-IT" sz="2200" dirty="0">
                <a:solidFill>
                  <a:srgbClr val="C00000"/>
                </a:solidFill>
                <a:latin typeface="Arial Narrow" panose="020B0606020202030204" pitchFamily="34" charset="0"/>
              </a:rPr>
              <a:t>Raccolta e smaltimento di rifiuti </a:t>
            </a:r>
            <a:r>
              <a:rPr lang="it-IT" sz="2200" dirty="0">
                <a:latin typeface="Arial Narrow" panose="020B0606020202030204" pitchFamily="34" charset="0"/>
              </a:rPr>
              <a:t>solidi urbani (funzione di costo</a:t>
            </a:r>
            <a:r>
              <a:rPr lang="it-IT" sz="2200" dirty="0" smtClean="0">
                <a:latin typeface="Arial Narrow" panose="020B0606020202030204" pitchFamily="34" charset="0"/>
              </a:rPr>
              <a:t>), ma questo servizio insieme alla relativa entrata viene «sterilizzato» ai fini della perequazione</a:t>
            </a:r>
            <a:endParaRPr lang="it-IT" sz="2200" dirty="0">
              <a:latin typeface="Arial Narrow" panose="020B0606020202030204" pitchFamily="34" charset="0"/>
            </a:endParaRPr>
          </a:p>
          <a:p>
            <a:pPr marL="0" indent="0">
              <a:buNone/>
            </a:pPr>
            <a:endParaRPr lang="it-IT" sz="2400" dirty="0" smtClean="0">
              <a:latin typeface="Arial Narrow" panose="020B0606020202030204" pitchFamily="34" charset="0"/>
            </a:endParaRPr>
          </a:p>
        </p:txBody>
      </p:sp>
      <p:sp>
        <p:nvSpPr>
          <p:cNvPr id="4" name="Segnaposto numero diapositiva 1"/>
          <p:cNvSpPr>
            <a:spLocks noGrp="1"/>
          </p:cNvSpPr>
          <p:nvPr>
            <p:ph type="sldNum" sz="quarter" idx="12"/>
          </p:nvPr>
        </p:nvSpPr>
        <p:spPr>
          <a:xfrm>
            <a:off x="8131175" y="6299200"/>
            <a:ext cx="730250" cy="457200"/>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34</a:t>
            </a:fld>
            <a:endParaRPr lang="it-IT" altLang="it-IT" sz="1200" dirty="0"/>
          </a:p>
        </p:txBody>
      </p:sp>
    </p:spTree>
    <p:extLst>
      <p:ext uri="{BB962C8B-B14F-4D97-AF65-F5344CB8AC3E}">
        <p14:creationId xmlns:p14="http://schemas.microsoft.com/office/powerpoint/2010/main" val="2879767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l"/>
            <a:r>
              <a:rPr lang="it-IT" sz="2400" b="1" dirty="0"/>
              <a:t>L'alimentazione e la ripartizione del </a:t>
            </a:r>
            <a:r>
              <a:rPr lang="it-IT" sz="2400" b="1" dirty="0" smtClean="0"/>
              <a:t>FSC</a:t>
            </a:r>
            <a:br>
              <a:rPr lang="it-IT" sz="2400" b="1" dirty="0" smtClean="0"/>
            </a:br>
            <a:r>
              <a:rPr lang="it-IT" sz="1800" i="1" dirty="0" smtClean="0"/>
              <a:t>Le componenti della perequazione - Fabbisogni standard</a:t>
            </a:r>
            <a:endParaRPr lang="it-IT" sz="1800" b="1" i="1" dirty="0"/>
          </a:p>
        </p:txBody>
      </p:sp>
      <p:sp>
        <p:nvSpPr>
          <p:cNvPr id="3" name="Segnaposto contenuto 2"/>
          <p:cNvSpPr>
            <a:spLocks noGrp="1"/>
          </p:cNvSpPr>
          <p:nvPr>
            <p:ph idx="1"/>
          </p:nvPr>
        </p:nvSpPr>
        <p:spPr>
          <a:xfrm>
            <a:off x="904874" y="1511300"/>
            <a:ext cx="7267525" cy="3861916"/>
          </a:xfrm>
        </p:spPr>
        <p:txBody>
          <a:bodyPr>
            <a:normAutofit/>
          </a:bodyPr>
          <a:lstStyle/>
          <a:p>
            <a:pPr marL="0" indent="0">
              <a:buNone/>
            </a:pPr>
            <a:r>
              <a:rPr lang="it-IT" sz="2400" b="1" dirty="0" smtClean="0">
                <a:latin typeface="Arial Narrow" panose="020B0606020202030204" pitchFamily="34" charset="0"/>
              </a:rPr>
              <a:t>I fabbisogni standard FSC 2017</a:t>
            </a:r>
          </a:p>
          <a:p>
            <a:endParaRPr lang="it-IT" sz="2400" dirty="0"/>
          </a:p>
          <a:p>
            <a:pPr marL="0" indent="0">
              <a:buNone/>
            </a:pPr>
            <a:endParaRPr lang="it-IT" sz="2400" dirty="0" smtClean="0"/>
          </a:p>
        </p:txBody>
      </p:sp>
      <p:sp>
        <p:nvSpPr>
          <p:cNvPr id="4" name="Segnaposto numero diapositiva 1"/>
          <p:cNvSpPr>
            <a:spLocks noGrp="1"/>
          </p:cNvSpPr>
          <p:nvPr>
            <p:ph type="sldNum" sz="quarter" idx="12"/>
          </p:nvPr>
        </p:nvSpPr>
        <p:spPr>
          <a:xfrm>
            <a:off x="8131175" y="6299200"/>
            <a:ext cx="730250" cy="457200"/>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35</a:t>
            </a:fld>
            <a:endParaRPr lang="it-IT" altLang="it-IT" sz="12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4395367" cy="306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1043608" y="5445224"/>
            <a:ext cx="6552728" cy="1031436"/>
          </a:xfrm>
          <a:prstGeom prst="rect">
            <a:avLst/>
          </a:prstGeom>
          <a:noFill/>
        </p:spPr>
        <p:txBody>
          <a:bodyPr wrap="square" rtlCol="0">
            <a:spAutoFit/>
          </a:bodyPr>
          <a:lstStyle/>
          <a:p>
            <a:pPr>
              <a:lnSpc>
                <a:spcPct val="113000"/>
              </a:lnSpc>
            </a:pPr>
            <a:r>
              <a:rPr lang="it-IT" dirty="0" smtClean="0">
                <a:latin typeface="Arial Narrow" panose="020B0606020202030204" pitchFamily="34" charset="0"/>
              </a:rPr>
              <a:t>Nel riparto perequativo l’incidenza delle risorse standard (definite in funzione dei fabbisogni) dei comuni della provincia di Treviso sul totale del comparto RSO è circa 1,4% </a:t>
            </a:r>
            <a:endParaRPr lang="it-IT" dirty="0">
              <a:latin typeface="Arial Narrow" panose="020B0606020202030204" pitchFamily="34" charset="0"/>
            </a:endParaRPr>
          </a:p>
        </p:txBody>
      </p:sp>
    </p:spTree>
    <p:extLst>
      <p:ext uri="{BB962C8B-B14F-4D97-AF65-F5344CB8AC3E}">
        <p14:creationId xmlns:p14="http://schemas.microsoft.com/office/powerpoint/2010/main" val="470649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843756"/>
          </a:xfrm>
        </p:spPr>
        <p:txBody>
          <a:bodyPr/>
          <a:lstStyle/>
          <a:p>
            <a:r>
              <a:rPr lang="it-IT" sz="2400" dirty="0"/>
              <a:t>L'alimentazione e la ripartizione del </a:t>
            </a:r>
            <a:r>
              <a:rPr lang="it-IT" sz="2400" dirty="0" smtClean="0"/>
              <a:t>FSC</a:t>
            </a:r>
            <a:r>
              <a:rPr lang="it-IT" dirty="0"/>
              <a:t/>
            </a:r>
            <a:br>
              <a:rPr lang="it-IT" dirty="0"/>
            </a:br>
            <a:r>
              <a:rPr lang="it-IT" sz="1800" i="1" dirty="0"/>
              <a:t>Le componenti della perequazione - </a:t>
            </a:r>
            <a:r>
              <a:rPr lang="it-IT" sz="1800" i="1" dirty="0" smtClean="0"/>
              <a:t>Fabbisogni standard</a:t>
            </a:r>
            <a:endParaRPr lang="it-IT" i="1" dirty="0"/>
          </a:p>
        </p:txBody>
      </p:sp>
      <p:sp>
        <p:nvSpPr>
          <p:cNvPr id="4" name="Segnaposto numero diapositiva 3"/>
          <p:cNvSpPr>
            <a:spLocks noGrp="1"/>
          </p:cNvSpPr>
          <p:nvPr>
            <p:ph type="sldNum" sz="quarter" idx="12"/>
          </p:nvPr>
        </p:nvSpPr>
        <p:spPr/>
        <p:txBody>
          <a:bodyPr/>
          <a:lstStyle/>
          <a:p>
            <a:fld id="{B9B39A27-9302-478F-BB96-21FB6345D404}" type="slidenum">
              <a:rPr lang="it-IT" altLang="it-IT" smtClean="0">
                <a:solidFill>
                  <a:srgbClr val="000000"/>
                </a:solidFill>
              </a:rPr>
              <a:pPr/>
              <a:t>36</a:t>
            </a:fld>
            <a:endParaRPr lang="it-IT" altLang="it-IT">
              <a:solidFill>
                <a:srgbClr val="000000"/>
              </a:solidFill>
            </a:endParaRPr>
          </a:p>
        </p:txBody>
      </p:sp>
      <p:sp>
        <p:nvSpPr>
          <p:cNvPr id="3" name="Rettangolo 2"/>
          <p:cNvSpPr/>
          <p:nvPr/>
        </p:nvSpPr>
        <p:spPr>
          <a:xfrm>
            <a:off x="899592" y="1628800"/>
            <a:ext cx="7272808" cy="4392488"/>
          </a:xfrm>
          <a:prstGeom prst="rect">
            <a:avLst/>
          </a:prstGeom>
        </p:spPr>
        <p:txBody>
          <a:bodyPr wrap="square">
            <a:normAutofit lnSpcReduction="10000"/>
          </a:bodyPr>
          <a:lstStyle/>
          <a:p>
            <a:pPr marL="285750" indent="-285750">
              <a:spcBef>
                <a:spcPts val="1200"/>
              </a:spcBef>
              <a:buFont typeface="Arial" panose="020B0604020202020204" pitchFamily="34" charset="0"/>
              <a:buChar char="•"/>
            </a:pPr>
            <a:r>
              <a:rPr lang="it-IT" sz="2800" b="1" i="1" dirty="0" smtClean="0">
                <a:latin typeface="Arial Narrow" panose="020B0606020202030204" pitchFamily="34" charset="0"/>
              </a:rPr>
              <a:t>A </a:t>
            </a:r>
            <a:r>
              <a:rPr lang="it-IT" sz="2800" b="1" i="1" dirty="0">
                <a:latin typeface="Arial Narrow" panose="020B0606020202030204" pitchFamily="34" charset="0"/>
              </a:rPr>
              <a:t>livello di comparto</a:t>
            </a:r>
            <a:r>
              <a:rPr lang="it-IT" sz="2800" dirty="0">
                <a:latin typeface="Arial Narrow" panose="020B0606020202030204" pitchFamily="34" charset="0"/>
              </a:rPr>
              <a:t>, la spesa </a:t>
            </a:r>
            <a:r>
              <a:rPr lang="it-IT" sz="2800" dirty="0" smtClean="0">
                <a:latin typeface="Arial Narrow" panose="020B0606020202030204" pitchFamily="34" charset="0"/>
              </a:rPr>
              <a:t>storica / i costi messi </a:t>
            </a:r>
            <a:r>
              <a:rPr lang="it-IT" sz="2800" dirty="0">
                <a:latin typeface="Arial Narrow" panose="020B0606020202030204" pitchFamily="34" charset="0"/>
              </a:rPr>
              <a:t>a confronto con le variabili di contesto (caratteristiche del territorio,  della domanda/offerta) </a:t>
            </a:r>
            <a:r>
              <a:rPr lang="it-IT" sz="2800" dirty="0" smtClean="0">
                <a:latin typeface="Arial Narrow" panose="020B0606020202030204" pitchFamily="34" charset="0"/>
              </a:rPr>
              <a:t>servono </a:t>
            </a:r>
            <a:r>
              <a:rPr lang="it-IT" sz="2800" dirty="0">
                <a:latin typeface="Arial Narrow" panose="020B0606020202030204" pitchFamily="34" charset="0"/>
              </a:rPr>
              <a:t>per determinare </a:t>
            </a:r>
            <a:r>
              <a:rPr lang="it-IT" sz="2800" b="1" dirty="0">
                <a:latin typeface="Arial Narrow" panose="020B0606020202030204" pitchFamily="34" charset="0"/>
              </a:rPr>
              <a:t>i pesi medi di «correlazione»</a:t>
            </a:r>
            <a:r>
              <a:rPr lang="it-IT" sz="2800" dirty="0">
                <a:latin typeface="Arial Narrow" panose="020B0606020202030204" pitchFamily="34" charset="0"/>
              </a:rPr>
              <a:t> di tali variabili con la spesa</a:t>
            </a:r>
          </a:p>
          <a:p>
            <a:pPr marL="285750" indent="-285750">
              <a:spcBef>
                <a:spcPts val="1200"/>
              </a:spcBef>
              <a:buFont typeface="Arial" panose="020B0604020202020204" pitchFamily="34" charset="0"/>
              <a:buChar char="•"/>
            </a:pPr>
            <a:r>
              <a:rPr lang="it-IT" sz="2800" b="1" i="1" dirty="0" smtClean="0">
                <a:latin typeface="Arial Narrow" panose="020B0606020202030204" pitchFamily="34" charset="0"/>
              </a:rPr>
              <a:t>A </a:t>
            </a:r>
            <a:r>
              <a:rPr lang="it-IT" sz="2800" b="1" i="1" dirty="0">
                <a:latin typeface="Arial Narrow" panose="020B0606020202030204" pitchFamily="34" charset="0"/>
              </a:rPr>
              <a:t>livello di singolo ente</a:t>
            </a:r>
            <a:r>
              <a:rPr lang="it-IT" sz="2800" dirty="0">
                <a:latin typeface="Arial Narrow" panose="020B0606020202030204" pitchFamily="34" charset="0"/>
              </a:rPr>
              <a:t>, la spesa storica non influisce </a:t>
            </a:r>
            <a:r>
              <a:rPr lang="it-IT" sz="2800" dirty="0" smtClean="0">
                <a:latin typeface="Arial Narrow" panose="020B0606020202030204" pitchFamily="34" charset="0"/>
              </a:rPr>
              <a:t>direttamente sul </a:t>
            </a:r>
            <a:r>
              <a:rPr lang="it-IT" sz="2800" dirty="0">
                <a:latin typeface="Arial Narrow" panose="020B0606020202030204" pitchFamily="34" charset="0"/>
              </a:rPr>
              <a:t>valore di fabbisogno: </a:t>
            </a:r>
            <a:r>
              <a:rPr lang="it-IT" sz="2800" dirty="0" smtClean="0">
                <a:latin typeface="Arial Narrow" panose="020B0606020202030204" pitchFamily="34" charset="0"/>
              </a:rPr>
              <a:t>l’indicatore della </a:t>
            </a:r>
            <a:r>
              <a:rPr lang="it-IT" sz="2800" dirty="0">
                <a:latin typeface="Arial Narrow" panose="020B0606020202030204" pitchFamily="34" charset="0"/>
              </a:rPr>
              <a:t>spesa standardizzata è ottenuto moltiplicando i valori delle </a:t>
            </a:r>
            <a:r>
              <a:rPr lang="it-IT" sz="2800" b="1" dirty="0">
                <a:latin typeface="Arial Narrow" panose="020B0606020202030204" pitchFamily="34" charset="0"/>
              </a:rPr>
              <a:t>variabili di contesto </a:t>
            </a:r>
            <a:r>
              <a:rPr lang="it-IT" sz="2800" dirty="0">
                <a:latin typeface="Arial Narrow" panose="020B0606020202030204" pitchFamily="34" charset="0"/>
              </a:rPr>
              <a:t>propri del comune per i rispettivi pesi </a:t>
            </a:r>
          </a:p>
        </p:txBody>
      </p:sp>
    </p:spTree>
    <p:extLst>
      <p:ext uri="{BB962C8B-B14F-4D97-AF65-F5344CB8AC3E}">
        <p14:creationId xmlns:p14="http://schemas.microsoft.com/office/powerpoint/2010/main" val="3349274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4874" y="188640"/>
            <a:ext cx="6907485" cy="1014412"/>
          </a:xfrm>
        </p:spPr>
        <p:txBody>
          <a:bodyPr/>
          <a:lstStyle/>
          <a:p>
            <a:r>
              <a:rPr lang="it-IT" sz="2400" dirty="0"/>
              <a:t>L'alimentazione e la ripartizione </a:t>
            </a:r>
            <a:r>
              <a:rPr lang="it-IT" sz="2400" dirty="0" smtClean="0"/>
              <a:t>del FSC</a:t>
            </a:r>
            <a:r>
              <a:rPr lang="it-IT" dirty="0"/>
              <a:t/>
            </a:r>
            <a:br>
              <a:rPr lang="it-IT" dirty="0"/>
            </a:br>
            <a:r>
              <a:rPr lang="it-IT" sz="1800" i="1" dirty="0"/>
              <a:t>Le componenti della perequazione - Capacità fiscali standard</a:t>
            </a:r>
          </a:p>
        </p:txBody>
      </p:sp>
      <p:sp>
        <p:nvSpPr>
          <p:cNvPr id="3" name="Segnaposto contenuto 2"/>
          <p:cNvSpPr>
            <a:spLocks noGrp="1"/>
          </p:cNvSpPr>
          <p:nvPr>
            <p:ph idx="1"/>
          </p:nvPr>
        </p:nvSpPr>
        <p:spPr>
          <a:xfrm>
            <a:off x="904875" y="1556792"/>
            <a:ext cx="7226300" cy="5184576"/>
          </a:xfrm>
        </p:spPr>
        <p:txBody>
          <a:bodyPr>
            <a:normAutofit fontScale="85000" lnSpcReduction="20000"/>
          </a:bodyPr>
          <a:lstStyle/>
          <a:p>
            <a:pPr marL="0" indent="0">
              <a:buNone/>
            </a:pPr>
            <a:r>
              <a:rPr lang="it-IT" sz="2600" dirty="0" smtClean="0">
                <a:latin typeface="Arial Narrow" panose="020B0606020202030204" pitchFamily="34" charset="0"/>
              </a:rPr>
              <a:t>La </a:t>
            </a:r>
            <a:r>
              <a:rPr lang="it-IT" sz="2600" b="1" dirty="0" smtClean="0">
                <a:latin typeface="Arial Narrow" panose="020B0606020202030204" pitchFamily="34" charset="0"/>
              </a:rPr>
              <a:t>capacità </a:t>
            </a:r>
            <a:r>
              <a:rPr lang="it-IT" sz="2600" b="1" dirty="0">
                <a:latin typeface="Arial Narrow" panose="020B0606020202030204" pitchFamily="34" charset="0"/>
              </a:rPr>
              <a:t>fiscale </a:t>
            </a:r>
            <a:r>
              <a:rPr lang="it-IT" sz="2600" dirty="0">
                <a:latin typeface="Arial Narrow" panose="020B0606020202030204" pitchFamily="34" charset="0"/>
              </a:rPr>
              <a:t>è una misura di gettito che valorizza le basi imponibili effettive ad aliquote non riconducibili allo sforzo fiscale</a:t>
            </a:r>
          </a:p>
          <a:p>
            <a:endParaRPr lang="it-IT" sz="2600" dirty="0" smtClean="0">
              <a:latin typeface="Arial Narrow" panose="020B0606020202030204" pitchFamily="34" charset="0"/>
            </a:endParaRPr>
          </a:p>
          <a:p>
            <a:r>
              <a:rPr lang="it-IT" sz="2600" dirty="0" smtClean="0">
                <a:latin typeface="Arial Narrow" panose="020B0606020202030204" pitchFamily="34" charset="0"/>
              </a:rPr>
              <a:t>Comprendono </a:t>
            </a:r>
            <a:r>
              <a:rPr lang="it-IT" sz="2600" b="1" dirty="0" smtClean="0">
                <a:latin typeface="Arial Narrow" panose="020B0606020202030204" pitchFamily="34" charset="0"/>
              </a:rPr>
              <a:t>i tributi fondamentali </a:t>
            </a:r>
            <a:r>
              <a:rPr lang="it-IT" sz="2600" dirty="0" smtClean="0">
                <a:latin typeface="Arial Narrow" panose="020B0606020202030204" pitchFamily="34" charset="0"/>
              </a:rPr>
              <a:t>valutati ad aliquota di base (o «normale») e calcolati direttamente</a:t>
            </a:r>
          </a:p>
          <a:p>
            <a:pPr lvl="1"/>
            <a:r>
              <a:rPr lang="it-IT" dirty="0" smtClean="0">
                <a:latin typeface="Arial Narrow" panose="020B0606020202030204" pitchFamily="34" charset="0"/>
              </a:rPr>
              <a:t>IMU-Tasi (al 7,6‰ di legge)</a:t>
            </a:r>
          </a:p>
          <a:p>
            <a:pPr lvl="1"/>
            <a:r>
              <a:rPr lang="it-IT" dirty="0" smtClean="0">
                <a:latin typeface="Arial Narrow" panose="020B0606020202030204" pitchFamily="34" charset="0"/>
              </a:rPr>
              <a:t>Addizionale Irpef (al 4‰ medio)</a:t>
            </a:r>
          </a:p>
          <a:p>
            <a:pPr lvl="1"/>
            <a:r>
              <a:rPr lang="it-IT" dirty="0" smtClean="0">
                <a:latin typeface="Arial Narrow" panose="020B0606020202030204" pitchFamily="34" charset="0"/>
              </a:rPr>
              <a:t>Tari non viene rilevata direttamente, ma considerata solo a fini di sterilizzazione del fabbisogno del servizio RSU</a:t>
            </a:r>
          </a:p>
          <a:p>
            <a:pPr>
              <a:spcBef>
                <a:spcPts val="1200"/>
              </a:spcBef>
            </a:pPr>
            <a:r>
              <a:rPr lang="it-IT" sz="2600" dirty="0" smtClean="0">
                <a:latin typeface="Arial Narrow" panose="020B0606020202030204" pitchFamily="34" charset="0"/>
              </a:rPr>
              <a:t>Comprendono i tributi minori (Soggiorno Pubblicità OSP) e le tariffe, la </a:t>
            </a:r>
            <a:r>
              <a:rPr lang="it-IT" sz="2600" b="1" dirty="0" smtClean="0">
                <a:latin typeface="Arial Narrow" panose="020B0606020202030204" pitchFamily="34" charset="0"/>
              </a:rPr>
              <a:t>«capacità fiscale residuale»</a:t>
            </a:r>
            <a:r>
              <a:rPr lang="it-IT" sz="2600" dirty="0" smtClean="0">
                <a:latin typeface="Arial Narrow" panose="020B0606020202030204" pitchFamily="34" charset="0"/>
              </a:rPr>
              <a:t> calcolata con un modello statistico</a:t>
            </a:r>
          </a:p>
          <a:p>
            <a:pPr>
              <a:spcBef>
                <a:spcPts val="1200"/>
              </a:spcBef>
            </a:pPr>
            <a:r>
              <a:rPr lang="it-IT" sz="2600" dirty="0" smtClean="0">
                <a:latin typeface="Arial Narrow" panose="020B0606020202030204" pitchFamily="34" charset="0"/>
              </a:rPr>
              <a:t>Comprendono una quota del </a:t>
            </a:r>
            <a:r>
              <a:rPr lang="it-IT" sz="2600" b="1" i="1" dirty="0" err="1" smtClean="0">
                <a:latin typeface="Arial Narrow" panose="020B0606020202030204" pitchFamily="34" charset="0"/>
              </a:rPr>
              <a:t>tax</a:t>
            </a:r>
            <a:r>
              <a:rPr lang="it-IT" sz="2600" b="1" i="1" dirty="0" smtClean="0">
                <a:latin typeface="Arial Narrow" panose="020B0606020202030204" pitchFamily="34" charset="0"/>
              </a:rPr>
              <a:t> gap</a:t>
            </a:r>
            <a:r>
              <a:rPr lang="it-IT" dirty="0" smtClean="0">
                <a:latin typeface="Arial Narrow" panose="020B0606020202030204" pitchFamily="34" charset="0"/>
              </a:rPr>
              <a:t>, relativo a IMU-Tasi</a:t>
            </a:r>
          </a:p>
          <a:p>
            <a:pPr lvl="1"/>
            <a:r>
              <a:rPr lang="it-IT" dirty="0" smtClean="0">
                <a:latin typeface="Arial Narrow" panose="020B0606020202030204" pitchFamily="34" charset="0"/>
              </a:rPr>
              <a:t>è la differenza tra gettito base «teorico», calcolato su base catastale corretta, e gettito base osservato, una </a:t>
            </a:r>
            <a:r>
              <a:rPr lang="it-IT" i="1" dirty="0" err="1" smtClean="0">
                <a:latin typeface="Arial Narrow" panose="020B0606020202030204" pitchFamily="34" charset="0"/>
              </a:rPr>
              <a:t>proxy</a:t>
            </a:r>
            <a:r>
              <a:rPr lang="it-IT" dirty="0" smtClean="0">
                <a:latin typeface="Arial Narrow" panose="020B0606020202030204" pitchFamily="34" charset="0"/>
              </a:rPr>
              <a:t> dell’evasione</a:t>
            </a:r>
          </a:p>
          <a:p>
            <a:pPr lvl="1"/>
            <a:r>
              <a:rPr lang="it-IT" dirty="0">
                <a:latin typeface="Arial Narrow" panose="020B0606020202030204" pitchFamily="34" charset="0"/>
              </a:rPr>
              <a:t>l</a:t>
            </a:r>
            <a:r>
              <a:rPr lang="it-IT" dirty="0" smtClean="0">
                <a:latin typeface="Arial Narrow" panose="020B0606020202030204" pitchFamily="34" charset="0"/>
              </a:rPr>
              <a:t>a quota considerata è del 10% (dal 2016)</a:t>
            </a:r>
          </a:p>
        </p:txBody>
      </p:sp>
      <p:sp>
        <p:nvSpPr>
          <p:cNvPr id="4" name="Segnaposto numero diapositiva 3"/>
          <p:cNvSpPr>
            <a:spLocks noGrp="1"/>
          </p:cNvSpPr>
          <p:nvPr>
            <p:ph type="sldNum" sz="quarter" idx="12"/>
          </p:nvPr>
        </p:nvSpPr>
        <p:spPr/>
        <p:txBody>
          <a:bodyPr/>
          <a:lstStyle/>
          <a:p>
            <a:fld id="{B9B39A27-9302-478F-BB96-21FB6345D404}" type="slidenum">
              <a:rPr lang="it-IT" altLang="it-IT" smtClean="0">
                <a:solidFill>
                  <a:srgbClr val="000000"/>
                </a:solidFill>
              </a:rPr>
              <a:pPr/>
              <a:t>37</a:t>
            </a:fld>
            <a:endParaRPr lang="it-IT" altLang="it-IT">
              <a:solidFill>
                <a:srgbClr val="000000"/>
              </a:solidFill>
            </a:endParaRPr>
          </a:p>
        </p:txBody>
      </p:sp>
    </p:spTree>
    <p:extLst>
      <p:ext uri="{BB962C8B-B14F-4D97-AF65-F5344CB8AC3E}">
        <p14:creationId xmlns:p14="http://schemas.microsoft.com/office/powerpoint/2010/main" val="2602381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188640"/>
            <a:ext cx="7200800" cy="1106760"/>
          </a:xfrm>
        </p:spPr>
        <p:txBody>
          <a:bodyPr/>
          <a:lstStyle/>
          <a:p>
            <a:r>
              <a:rPr lang="it-IT" sz="2400" dirty="0"/>
              <a:t>L'alimentazione e la ripartizione del FSC</a:t>
            </a:r>
            <a:br>
              <a:rPr lang="it-IT" sz="2400" dirty="0"/>
            </a:br>
            <a:r>
              <a:rPr lang="it-IT" sz="1800" i="1" dirty="0"/>
              <a:t>Le componenti della perequazione - Capacità fiscali standard</a:t>
            </a:r>
          </a:p>
        </p:txBody>
      </p:sp>
      <p:sp>
        <p:nvSpPr>
          <p:cNvPr id="4" name="Segnaposto numero diapositiva 3"/>
          <p:cNvSpPr>
            <a:spLocks noGrp="1"/>
          </p:cNvSpPr>
          <p:nvPr>
            <p:ph type="sldNum" sz="quarter" idx="12"/>
          </p:nvPr>
        </p:nvSpPr>
        <p:spPr/>
        <p:txBody>
          <a:bodyPr/>
          <a:lstStyle/>
          <a:p>
            <a:fld id="{B9B39A27-9302-478F-BB96-21FB6345D404}" type="slidenum">
              <a:rPr lang="it-IT" altLang="it-IT" smtClean="0">
                <a:solidFill>
                  <a:srgbClr val="000000"/>
                </a:solidFill>
              </a:rPr>
              <a:pPr/>
              <a:t>38</a:t>
            </a:fld>
            <a:endParaRPr lang="it-IT" altLang="it-IT">
              <a:solidFill>
                <a:srgbClr val="000000"/>
              </a:solidFill>
            </a:endParaRPr>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2647" y="1988840"/>
            <a:ext cx="4320000" cy="326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899592" y="1484784"/>
            <a:ext cx="4536504" cy="646331"/>
          </a:xfrm>
          <a:prstGeom prst="rect">
            <a:avLst/>
          </a:prstGeom>
          <a:noFill/>
        </p:spPr>
        <p:txBody>
          <a:bodyPr wrap="square" rtlCol="0">
            <a:spAutoFit/>
          </a:bodyPr>
          <a:lstStyle/>
          <a:p>
            <a:r>
              <a:rPr lang="it-IT" b="1" dirty="0" smtClean="0">
                <a:latin typeface="Arial Narrow" panose="020B0606020202030204" pitchFamily="34" charset="0"/>
              </a:rPr>
              <a:t>Capacità fiscale standard 2017</a:t>
            </a:r>
            <a:endParaRPr lang="it-IT" b="1" dirty="0">
              <a:latin typeface="Arial Narrow" panose="020B0606020202030204" pitchFamily="34" charset="0"/>
            </a:endParaRPr>
          </a:p>
          <a:p>
            <a:endParaRPr lang="it-IT" dirty="0"/>
          </a:p>
        </p:txBody>
      </p:sp>
      <p:sp>
        <p:nvSpPr>
          <p:cNvPr id="11" name="CasellaDiTesto 10"/>
          <p:cNvSpPr txBox="1"/>
          <p:nvPr/>
        </p:nvSpPr>
        <p:spPr>
          <a:xfrm>
            <a:off x="827584" y="5445224"/>
            <a:ext cx="6552728" cy="718402"/>
          </a:xfrm>
          <a:prstGeom prst="rect">
            <a:avLst/>
          </a:prstGeom>
          <a:noFill/>
        </p:spPr>
        <p:txBody>
          <a:bodyPr wrap="square" rtlCol="0">
            <a:spAutoFit/>
          </a:bodyPr>
          <a:lstStyle/>
          <a:p>
            <a:pPr>
              <a:lnSpc>
                <a:spcPct val="113000"/>
              </a:lnSpc>
            </a:pPr>
            <a:r>
              <a:rPr lang="it-IT" dirty="0" smtClean="0">
                <a:latin typeface="Arial Narrow" panose="020B0606020202030204" pitchFamily="34" charset="0"/>
              </a:rPr>
              <a:t>Nel riparto perequativo l’incidenza delle capacità fiscali standard dei comuni della provincia di Treviso sul totale del comparto RSO è circa 1,5% </a:t>
            </a:r>
            <a:endParaRPr lang="it-IT" dirty="0">
              <a:latin typeface="Arial Narrow" panose="020B0606020202030204" pitchFamily="34" charset="0"/>
            </a:endParaRPr>
          </a:p>
        </p:txBody>
      </p:sp>
    </p:spTree>
    <p:extLst>
      <p:ext uri="{BB962C8B-B14F-4D97-AF65-F5344CB8AC3E}">
        <p14:creationId xmlns:p14="http://schemas.microsoft.com/office/powerpoint/2010/main" val="33223470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260648"/>
            <a:ext cx="6680200" cy="1014412"/>
          </a:xfrm>
        </p:spPr>
        <p:txBody>
          <a:bodyPr/>
          <a:lstStyle/>
          <a:p>
            <a:r>
              <a:rPr lang="it-IT" sz="2400" dirty="0"/>
              <a:t>L'alimentazione e la ripartizione del FSC</a:t>
            </a:r>
            <a:br>
              <a:rPr lang="it-IT" sz="2400" dirty="0"/>
            </a:br>
            <a:r>
              <a:rPr lang="it-IT" sz="1800" i="1" dirty="0"/>
              <a:t>Le componenti della perequazione - Schema perequativo</a:t>
            </a:r>
            <a:endParaRPr lang="it-IT" i="1" dirty="0"/>
          </a:p>
        </p:txBody>
      </p:sp>
      <p:sp>
        <p:nvSpPr>
          <p:cNvPr id="4" name="Segnaposto numero diapositiva 3"/>
          <p:cNvSpPr>
            <a:spLocks noGrp="1"/>
          </p:cNvSpPr>
          <p:nvPr>
            <p:ph type="sldNum" sz="quarter" idx="12"/>
          </p:nvPr>
        </p:nvSpPr>
        <p:spPr/>
        <p:txBody>
          <a:bodyPr/>
          <a:lstStyle/>
          <a:p>
            <a:fld id="{B9B39A27-9302-478F-BB96-21FB6345D404}" type="slidenum">
              <a:rPr lang="it-IT" altLang="it-IT" smtClean="0">
                <a:solidFill>
                  <a:srgbClr val="000000"/>
                </a:solidFill>
              </a:rPr>
              <a:pPr/>
              <a:t>39</a:t>
            </a:fld>
            <a:endParaRPr lang="it-IT" altLang="it-IT">
              <a:solidFill>
                <a:srgbClr val="000000"/>
              </a:solidFill>
            </a:endParaRPr>
          </a:p>
        </p:txBody>
      </p:sp>
      <p:sp>
        <p:nvSpPr>
          <p:cNvPr id="6" name="Rettangolo 5"/>
          <p:cNvSpPr/>
          <p:nvPr/>
        </p:nvSpPr>
        <p:spPr>
          <a:xfrm>
            <a:off x="799202" y="1484784"/>
            <a:ext cx="8352928" cy="3339376"/>
          </a:xfrm>
          <a:prstGeom prst="rect">
            <a:avLst/>
          </a:prstGeom>
        </p:spPr>
        <p:txBody>
          <a:bodyPr wrap="square">
            <a:spAutoFit/>
          </a:bodyPr>
          <a:lstStyle/>
          <a:p>
            <a:pPr marL="179388" indent="-179388">
              <a:spcBef>
                <a:spcPts val="600"/>
              </a:spcBef>
              <a:buFont typeface="Arial" panose="020B0604020202020204" pitchFamily="34" charset="0"/>
              <a:buChar char="•"/>
            </a:pPr>
            <a:r>
              <a:rPr lang="it-IT" sz="2000" b="1" i="1" dirty="0">
                <a:solidFill>
                  <a:schemeClr val="accent4"/>
                </a:solidFill>
                <a:latin typeface="Arial Narrow" panose="020B0606020202030204" pitchFamily="34" charset="0"/>
              </a:rPr>
              <a:t>Trasferimento FSC storico </a:t>
            </a:r>
            <a:r>
              <a:rPr lang="it-IT" sz="2000" i="1" dirty="0">
                <a:solidFill>
                  <a:schemeClr val="accent4"/>
                </a:solidFill>
                <a:latin typeface="Arial Narrow" panose="020B0606020202030204" pitchFamily="34" charset="0"/>
              </a:rPr>
              <a:t>= Delta storico </a:t>
            </a:r>
            <a:r>
              <a:rPr lang="it-IT" sz="2000" i="1" dirty="0" smtClean="0">
                <a:solidFill>
                  <a:schemeClr val="accent4"/>
                </a:solidFill>
                <a:latin typeface="Arial Narrow" panose="020B0606020202030204" pitchFamily="34" charset="0"/>
              </a:rPr>
              <a:t>–T + A</a:t>
            </a:r>
            <a:endParaRPr lang="it-IT" sz="2000" i="1" dirty="0">
              <a:solidFill>
                <a:schemeClr val="accent4"/>
              </a:solidFill>
              <a:latin typeface="Arial Narrow" panose="020B0606020202030204" pitchFamily="34" charset="0"/>
            </a:endParaRPr>
          </a:p>
          <a:p>
            <a:pPr>
              <a:spcBef>
                <a:spcPts val="600"/>
              </a:spcBef>
            </a:pPr>
            <a:r>
              <a:rPr lang="it-IT" i="1" dirty="0">
                <a:solidFill>
                  <a:schemeClr val="accent4"/>
                </a:solidFill>
                <a:latin typeface="Arial Narrow" panose="020B0606020202030204" pitchFamily="34" charset="0"/>
              </a:rPr>
              <a:t>	Delta storico = Risorse storiche di riferimento - IMU&amp;TASI </a:t>
            </a:r>
            <a:r>
              <a:rPr lang="it-IT" i="1" dirty="0" err="1" smtClean="0">
                <a:solidFill>
                  <a:schemeClr val="accent4"/>
                </a:solidFill>
                <a:latin typeface="Arial Narrow" panose="020B0606020202030204" pitchFamily="34" charset="0"/>
              </a:rPr>
              <a:t>std</a:t>
            </a:r>
            <a:endParaRPr lang="it-IT" i="1" dirty="0" smtClean="0">
              <a:solidFill>
                <a:schemeClr val="accent4"/>
              </a:solidFill>
              <a:latin typeface="Arial Narrow" panose="020B0606020202030204" pitchFamily="34" charset="0"/>
            </a:endParaRPr>
          </a:p>
          <a:p>
            <a:pPr>
              <a:spcBef>
                <a:spcPts val="600"/>
              </a:spcBef>
            </a:pPr>
            <a:r>
              <a:rPr lang="it-IT" i="1" dirty="0">
                <a:solidFill>
                  <a:schemeClr val="accent4"/>
                </a:solidFill>
                <a:latin typeface="Arial Narrow" panose="020B0606020202030204" pitchFamily="34" charset="0"/>
              </a:rPr>
              <a:t>	</a:t>
            </a:r>
            <a:r>
              <a:rPr lang="it-IT" i="1" dirty="0" smtClean="0">
                <a:solidFill>
                  <a:schemeClr val="accent4"/>
                </a:solidFill>
                <a:latin typeface="Arial Narrow" panose="020B0606020202030204" pitchFamily="34" charset="0"/>
              </a:rPr>
              <a:t>T – tagli 2014/2015</a:t>
            </a:r>
          </a:p>
          <a:p>
            <a:pPr>
              <a:spcBef>
                <a:spcPts val="600"/>
              </a:spcBef>
            </a:pPr>
            <a:r>
              <a:rPr lang="it-IT" i="1" dirty="0">
                <a:solidFill>
                  <a:schemeClr val="accent4"/>
                </a:solidFill>
                <a:latin typeface="Arial Narrow" panose="020B0606020202030204" pitchFamily="34" charset="0"/>
              </a:rPr>
              <a:t>	</a:t>
            </a:r>
            <a:r>
              <a:rPr lang="it-IT" i="1" dirty="0" smtClean="0">
                <a:solidFill>
                  <a:schemeClr val="accent4"/>
                </a:solidFill>
                <a:latin typeface="Arial Narrow" panose="020B0606020202030204" pitchFamily="34" charset="0"/>
              </a:rPr>
              <a:t>A – quota di alimentazione del fondo</a:t>
            </a:r>
            <a:endParaRPr lang="it-IT" i="1" dirty="0">
              <a:solidFill>
                <a:schemeClr val="accent4"/>
              </a:solidFill>
              <a:latin typeface="Arial Narrow" panose="020B0606020202030204" pitchFamily="34" charset="0"/>
            </a:endParaRPr>
          </a:p>
          <a:p>
            <a:pPr marL="179388" indent="-179388">
              <a:spcBef>
                <a:spcPts val="1200"/>
              </a:spcBef>
              <a:buFont typeface="Arial" panose="020B0604020202020204" pitchFamily="34" charset="0"/>
              <a:buChar char="•"/>
            </a:pPr>
            <a:r>
              <a:rPr lang="it-IT" sz="2000" b="1" i="1" dirty="0">
                <a:solidFill>
                  <a:schemeClr val="accent4"/>
                </a:solidFill>
                <a:latin typeface="Arial Narrow" panose="020B0606020202030204" pitchFamily="34" charset="0"/>
              </a:rPr>
              <a:t>Trasferimento FSC standard</a:t>
            </a:r>
            <a:r>
              <a:rPr lang="it-IT" sz="2000" i="1" dirty="0">
                <a:solidFill>
                  <a:schemeClr val="accent4"/>
                </a:solidFill>
                <a:latin typeface="Arial Narrow" panose="020B0606020202030204" pitchFamily="34" charset="0"/>
              </a:rPr>
              <a:t>  = </a:t>
            </a:r>
            <a:r>
              <a:rPr lang="it-IT" i="1" dirty="0">
                <a:solidFill>
                  <a:schemeClr val="accent4"/>
                </a:solidFill>
                <a:latin typeface="Arial Narrow" panose="020B0606020202030204" pitchFamily="34" charset="0"/>
              </a:rPr>
              <a:t>50% Delta perequativo  +  50% Delta storico  –  T  + A</a:t>
            </a:r>
            <a:endParaRPr lang="it-IT" sz="2000" i="1" dirty="0">
              <a:solidFill>
                <a:schemeClr val="accent4"/>
              </a:solidFill>
              <a:latin typeface="Arial Narrow" panose="020B0606020202030204" pitchFamily="34" charset="0"/>
            </a:endParaRPr>
          </a:p>
          <a:p>
            <a:pPr>
              <a:spcBef>
                <a:spcPts val="600"/>
              </a:spcBef>
            </a:pPr>
            <a:r>
              <a:rPr lang="it-IT" i="1" dirty="0">
                <a:solidFill>
                  <a:schemeClr val="accent4"/>
                </a:solidFill>
                <a:latin typeface="Arial Narrow" panose="020B0606020202030204" pitchFamily="34" charset="0"/>
              </a:rPr>
              <a:t>	Delta </a:t>
            </a:r>
            <a:r>
              <a:rPr lang="it-IT" i="1" dirty="0" smtClean="0">
                <a:solidFill>
                  <a:schemeClr val="accent4"/>
                </a:solidFill>
                <a:latin typeface="Arial Narrow" panose="020B0606020202030204" pitchFamily="34" charset="0"/>
              </a:rPr>
              <a:t>perequativo =  </a:t>
            </a:r>
            <a:r>
              <a:rPr lang="it-IT" i="1" dirty="0">
                <a:solidFill>
                  <a:schemeClr val="accent4"/>
                </a:solidFill>
                <a:latin typeface="Arial Narrow" panose="020B0606020202030204" pitchFamily="34" charset="0"/>
              </a:rPr>
              <a:t>Risorse standard  –  Capacità </a:t>
            </a:r>
            <a:r>
              <a:rPr lang="it-IT" i="1" dirty="0" smtClean="0">
                <a:solidFill>
                  <a:schemeClr val="accent4"/>
                </a:solidFill>
                <a:latin typeface="Arial Narrow" panose="020B0606020202030204" pitchFamily="34" charset="0"/>
              </a:rPr>
              <a:t>fiscale</a:t>
            </a:r>
          </a:p>
          <a:p>
            <a:pPr>
              <a:spcBef>
                <a:spcPts val="600"/>
              </a:spcBef>
            </a:pPr>
            <a:r>
              <a:rPr lang="it-IT" i="1" dirty="0" smtClean="0">
                <a:solidFill>
                  <a:schemeClr val="accent4"/>
                </a:solidFill>
                <a:latin typeface="Arial Narrow" panose="020B0606020202030204" pitchFamily="34" charset="0"/>
              </a:rPr>
              <a:t>	T </a:t>
            </a:r>
            <a:r>
              <a:rPr lang="it-IT" i="1" dirty="0">
                <a:solidFill>
                  <a:schemeClr val="accent4"/>
                </a:solidFill>
                <a:latin typeface="Arial Narrow" panose="020B0606020202030204" pitchFamily="34" charset="0"/>
              </a:rPr>
              <a:t>– tagli 2014/2015</a:t>
            </a:r>
          </a:p>
          <a:p>
            <a:pPr>
              <a:spcBef>
                <a:spcPts val="600"/>
              </a:spcBef>
            </a:pPr>
            <a:r>
              <a:rPr lang="it-IT" i="1" dirty="0">
                <a:solidFill>
                  <a:schemeClr val="accent4"/>
                </a:solidFill>
                <a:latin typeface="Arial Narrow" panose="020B0606020202030204" pitchFamily="34" charset="0"/>
              </a:rPr>
              <a:t>	A – quota di alimentazione del fondo</a:t>
            </a:r>
          </a:p>
          <a:p>
            <a:pPr>
              <a:spcBef>
                <a:spcPts val="600"/>
              </a:spcBef>
            </a:pPr>
            <a:endParaRPr lang="it-IT" i="1" dirty="0">
              <a:solidFill>
                <a:schemeClr val="accent4"/>
              </a:solidFill>
              <a:latin typeface="Arial Narrow" panose="020B0606020202030204" pitchFamily="34" charset="0"/>
            </a:endParaRPr>
          </a:p>
        </p:txBody>
      </p:sp>
      <p:sp>
        <p:nvSpPr>
          <p:cNvPr id="7" name="CasellaDiTesto 6"/>
          <p:cNvSpPr txBox="1"/>
          <p:nvPr/>
        </p:nvSpPr>
        <p:spPr>
          <a:xfrm>
            <a:off x="1115616" y="5157192"/>
            <a:ext cx="7272808" cy="646331"/>
          </a:xfrm>
          <a:prstGeom prst="rect">
            <a:avLst/>
          </a:prstGeom>
          <a:noFill/>
        </p:spPr>
        <p:txBody>
          <a:bodyPr wrap="square" rtlCol="0">
            <a:spAutoFit/>
          </a:bodyPr>
          <a:lstStyle/>
          <a:p>
            <a:r>
              <a:rPr lang="it-IT" i="1" dirty="0" smtClean="0"/>
              <a:t>Trasferimento FSC 2017=	60%Trasferimenti FSC storico + 				40%Trasferimento FSC standard</a:t>
            </a:r>
            <a:endParaRPr lang="it-IT" i="1" dirty="0"/>
          </a:p>
        </p:txBody>
      </p:sp>
    </p:spTree>
    <p:extLst>
      <p:ext uri="{BB962C8B-B14F-4D97-AF65-F5344CB8AC3E}">
        <p14:creationId xmlns:p14="http://schemas.microsoft.com/office/powerpoint/2010/main" val="52915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3" y="1623034"/>
            <a:ext cx="7200000" cy="253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2"/>
          <p:cNvSpPr txBox="1">
            <a:spLocks noChangeArrowheads="1"/>
          </p:cNvSpPr>
          <p:nvPr/>
        </p:nvSpPr>
        <p:spPr bwMode="auto">
          <a:xfrm>
            <a:off x="739888" y="4381329"/>
            <a:ext cx="7975541" cy="2062103"/>
          </a:xfrm>
          <a:prstGeom prst="rect">
            <a:avLst/>
          </a:prstGeom>
          <a:solidFill>
            <a:sysClr val="window" lastClr="FFFFFF"/>
          </a:solidFill>
          <a:ln w="25400" cap="flat" cmpd="sng" algn="ctr">
            <a:noFill/>
            <a:prstDash val="solid"/>
            <a:headEnd/>
            <a:tailEnd/>
          </a:ln>
          <a:effectLst/>
        </p:spPr>
        <p:txBody>
          <a:bodyPr wrap="square">
            <a:spAutoFit/>
          </a:bodyPr>
          <a:lstStyle>
            <a:defPPr>
              <a:defRPr lang="it-I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144000" indent="-144000" algn="just">
              <a:spcBef>
                <a:spcPts val="600"/>
              </a:spcBef>
              <a:spcAft>
                <a:spcPts val="600"/>
              </a:spcAft>
              <a:buFont typeface="Arial" panose="020B0604020202020204" pitchFamily="34" charset="0"/>
              <a:buChar char="•"/>
              <a:defRPr/>
            </a:pPr>
            <a:r>
              <a:rPr lang="it-IT" altLang="it-IT" dirty="0" smtClean="0">
                <a:solidFill>
                  <a:prstClr val="black"/>
                </a:solidFill>
                <a:latin typeface="Arial Narrow" panose="020B0606020202030204" pitchFamily="34" charset="0"/>
                <a:cs typeface="Arial" panose="020B0604020202020204" pitchFamily="34" charset="0"/>
              </a:rPr>
              <a:t>I Comuni hanno assicurato un </a:t>
            </a:r>
            <a:r>
              <a:rPr lang="it-IT" altLang="it-IT" b="1" dirty="0" smtClean="0">
                <a:solidFill>
                  <a:prstClr val="black"/>
                </a:solidFill>
                <a:latin typeface="Arial Narrow" panose="020B0606020202030204" pitchFamily="34" charset="0"/>
                <a:cs typeface="Arial" panose="020B0604020202020204" pitchFamily="34" charset="0"/>
              </a:rPr>
              <a:t>rilevante contributo al risanamento della finanza pubblica</a:t>
            </a:r>
            <a:r>
              <a:rPr lang="it-IT" altLang="it-IT" dirty="0" smtClean="0">
                <a:solidFill>
                  <a:prstClr val="black"/>
                </a:solidFill>
                <a:latin typeface="Arial Narrow" panose="020B0606020202030204" pitchFamily="34" charset="0"/>
                <a:cs typeface="Arial" panose="020B0604020202020204" pitchFamily="34" charset="0"/>
              </a:rPr>
              <a:t>, come riconosciuto anche da ISTAT, Banca d’Italia e Corte dei conti</a:t>
            </a:r>
          </a:p>
          <a:p>
            <a:pPr marL="144000" indent="-144000" algn="just" eaLnBrk="0" hangingPunct="0">
              <a:spcBef>
                <a:spcPts val="600"/>
              </a:spcBef>
              <a:spcAft>
                <a:spcPts val="600"/>
              </a:spcAft>
              <a:buFont typeface="Arial" panose="020B0604020202020204" pitchFamily="34" charset="0"/>
              <a:buChar char="•"/>
              <a:defRPr/>
            </a:pPr>
            <a:r>
              <a:rPr lang="it-IT" b="1" dirty="0">
                <a:solidFill>
                  <a:prstClr val="black"/>
                </a:solidFill>
                <a:latin typeface="Arial Narrow" panose="020B0606020202030204" pitchFamily="34" charset="0"/>
                <a:cs typeface="Arial" panose="020B0604020202020204" pitchFamily="34" charset="0"/>
              </a:rPr>
              <a:t>Un contributo sproporzionato </a:t>
            </a:r>
            <a:r>
              <a:rPr lang="it-IT" dirty="0">
                <a:solidFill>
                  <a:prstClr val="black"/>
                </a:solidFill>
                <a:latin typeface="Arial Narrow" panose="020B0606020202030204" pitchFamily="34" charset="0"/>
                <a:cs typeface="Arial" panose="020B0604020202020204" pitchFamily="34" charset="0"/>
              </a:rPr>
              <a:t>rispetto al </a:t>
            </a:r>
            <a:r>
              <a:rPr lang="it-IT" b="1" dirty="0">
                <a:solidFill>
                  <a:prstClr val="black"/>
                </a:solidFill>
                <a:latin typeface="Arial Narrow" panose="020B0606020202030204" pitchFamily="34" charset="0"/>
                <a:cs typeface="Arial" panose="020B0604020202020204" pitchFamily="34" charset="0"/>
              </a:rPr>
              <a:t>peso del comparto sulla finanza pubblica</a:t>
            </a:r>
            <a:r>
              <a:rPr lang="it-IT" dirty="0">
                <a:solidFill>
                  <a:prstClr val="black"/>
                </a:solidFill>
                <a:latin typeface="Arial Narrow" panose="020B0606020202030204" pitchFamily="34" charset="0"/>
                <a:cs typeface="Arial" panose="020B0604020202020204" pitchFamily="34" charset="0"/>
              </a:rPr>
              <a:t> nel suo insieme (</a:t>
            </a:r>
            <a:r>
              <a:rPr lang="it-IT" dirty="0" smtClean="0">
                <a:solidFill>
                  <a:srgbClr val="BBE0E3">
                    <a:lumMod val="25000"/>
                  </a:srgbClr>
                </a:solidFill>
                <a:latin typeface="Arial Narrow" panose="020B0606020202030204" pitchFamily="34" charset="0"/>
                <a:cs typeface="Arial" panose="020B0604020202020204" pitchFamily="34" charset="0"/>
              </a:rPr>
              <a:t>7,4% </a:t>
            </a:r>
            <a:r>
              <a:rPr lang="it-IT" dirty="0">
                <a:solidFill>
                  <a:srgbClr val="BBE0E3">
                    <a:lumMod val="25000"/>
                  </a:srgbClr>
                </a:solidFill>
                <a:latin typeface="Arial Narrow" panose="020B0606020202030204" pitchFamily="34" charset="0"/>
                <a:cs typeface="Arial" panose="020B0604020202020204" pitchFamily="34" charset="0"/>
              </a:rPr>
              <a:t>della spesa</a:t>
            </a:r>
            <a:r>
              <a:rPr lang="it-IT" dirty="0">
                <a:solidFill>
                  <a:prstClr val="black"/>
                </a:solidFill>
                <a:latin typeface="Arial Narrow" panose="020B0606020202030204" pitchFamily="34" charset="0"/>
                <a:cs typeface="Arial" panose="020B0604020202020204" pitchFamily="34" charset="0"/>
              </a:rPr>
              <a:t>) e sul debito della PA (</a:t>
            </a:r>
            <a:r>
              <a:rPr lang="it-IT" dirty="0" smtClean="0">
                <a:solidFill>
                  <a:prstClr val="black"/>
                </a:solidFill>
                <a:latin typeface="Arial Narrow" panose="020B0606020202030204" pitchFamily="34" charset="0"/>
                <a:cs typeface="Arial" panose="020B0604020202020204" pitchFamily="34" charset="0"/>
              </a:rPr>
              <a:t>2,0%)</a:t>
            </a:r>
            <a:endParaRPr lang="it-IT" dirty="0">
              <a:solidFill>
                <a:prstClr val="black"/>
              </a:solidFill>
              <a:latin typeface="Arial Narrow" panose="020B0606020202030204" pitchFamily="34" charset="0"/>
              <a:cs typeface="Arial" panose="020B0604020202020204" pitchFamily="34" charset="0"/>
            </a:endParaRPr>
          </a:p>
          <a:p>
            <a:pPr marL="144000" indent="-144000" algn="just" eaLnBrk="0" hangingPunct="0">
              <a:spcBef>
                <a:spcPts val="600"/>
              </a:spcBef>
              <a:spcAft>
                <a:spcPts val="600"/>
              </a:spcAft>
              <a:buFont typeface="Arial" panose="020B0604020202020204" pitchFamily="34" charset="0"/>
              <a:buChar char="•"/>
              <a:defRPr/>
            </a:pPr>
            <a:r>
              <a:rPr lang="it-IT" b="1" dirty="0">
                <a:solidFill>
                  <a:prstClr val="black"/>
                </a:solidFill>
                <a:latin typeface="Arial Narrow" panose="020B0606020202030204" pitchFamily="34" charset="0"/>
                <a:cs typeface="Arial" panose="020B0604020202020204" pitchFamily="34" charset="0"/>
              </a:rPr>
              <a:t>Un contributo iniquo </a:t>
            </a:r>
            <a:r>
              <a:rPr lang="it-IT" dirty="0">
                <a:solidFill>
                  <a:prstClr val="black"/>
                </a:solidFill>
                <a:latin typeface="Arial Narrow" panose="020B0606020202030204" pitchFamily="34" charset="0"/>
                <a:cs typeface="Arial" panose="020B0604020202020204" pitchFamily="34" charset="0"/>
              </a:rPr>
              <a:t>tenuto conto del</a:t>
            </a:r>
            <a:r>
              <a:rPr lang="it-IT" b="1" dirty="0">
                <a:solidFill>
                  <a:prstClr val="black"/>
                </a:solidFill>
                <a:latin typeface="Arial Narrow" panose="020B0606020202030204" pitchFamily="34" charset="0"/>
                <a:cs typeface="Arial" panose="020B0604020202020204" pitchFamily="34" charset="0"/>
              </a:rPr>
              <a:t> </a:t>
            </a:r>
            <a:r>
              <a:rPr lang="it-IT" dirty="0">
                <a:solidFill>
                  <a:prstClr val="black"/>
                </a:solidFill>
                <a:latin typeface="Arial Narrow" panose="020B0606020202030204" pitchFamily="34" charset="0"/>
                <a:cs typeface="Arial" panose="020B0604020202020204" pitchFamily="34" charset="0"/>
              </a:rPr>
              <a:t>ruolo dei Comuni</a:t>
            </a:r>
            <a:r>
              <a:rPr lang="it-IT" b="1" dirty="0">
                <a:solidFill>
                  <a:prstClr val="black"/>
                </a:solidFill>
                <a:latin typeface="Arial Narrow" panose="020B0606020202030204" pitchFamily="34" charset="0"/>
                <a:cs typeface="Arial" panose="020B0604020202020204" pitchFamily="34" charset="0"/>
              </a:rPr>
              <a:t> </a:t>
            </a:r>
            <a:r>
              <a:rPr lang="it-IT" dirty="0">
                <a:solidFill>
                  <a:prstClr val="black"/>
                </a:solidFill>
                <a:latin typeface="Arial Narrow" panose="020B0606020202030204" pitchFamily="34" charset="0"/>
                <a:cs typeface="Arial" panose="020B0604020202020204" pitchFamily="34" charset="0"/>
              </a:rPr>
              <a:t>nella</a:t>
            </a:r>
            <a:r>
              <a:rPr lang="it-IT" b="1" dirty="0">
                <a:solidFill>
                  <a:prstClr val="black"/>
                </a:solidFill>
                <a:latin typeface="Arial Narrow" panose="020B0606020202030204" pitchFamily="34" charset="0"/>
                <a:cs typeface="Arial" panose="020B0604020202020204" pitchFamily="34" charset="0"/>
              </a:rPr>
              <a:t> </a:t>
            </a:r>
            <a:r>
              <a:rPr lang="it-IT" dirty="0">
                <a:solidFill>
                  <a:prstClr val="black"/>
                </a:solidFill>
                <a:latin typeface="Arial Narrow" panose="020B0606020202030204" pitchFamily="34" charset="0"/>
                <a:cs typeface="Arial" panose="020B0604020202020204" pitchFamily="34" charset="0"/>
              </a:rPr>
              <a:t>fornitura di </a:t>
            </a:r>
            <a:r>
              <a:rPr lang="it-IT" b="1" dirty="0">
                <a:solidFill>
                  <a:prstClr val="black"/>
                </a:solidFill>
                <a:latin typeface="Arial Narrow" panose="020B0606020202030204" pitchFamily="34" charset="0"/>
                <a:cs typeface="Arial" panose="020B0604020202020204" pitchFamily="34" charset="0"/>
              </a:rPr>
              <a:t>servizi sociali</a:t>
            </a:r>
            <a:r>
              <a:rPr lang="it-IT" dirty="0">
                <a:solidFill>
                  <a:prstClr val="black"/>
                </a:solidFill>
                <a:latin typeface="Arial Narrow" panose="020B0606020202030204" pitchFamily="34" charset="0"/>
                <a:cs typeface="Arial" panose="020B0604020202020204" pitchFamily="34" charset="0"/>
              </a:rPr>
              <a:t>,</a:t>
            </a:r>
            <a:r>
              <a:rPr lang="it-IT" b="1" dirty="0">
                <a:solidFill>
                  <a:prstClr val="black"/>
                </a:solidFill>
                <a:latin typeface="Arial Narrow" panose="020B0606020202030204" pitchFamily="34" charset="0"/>
                <a:cs typeface="Arial" panose="020B0604020202020204" pitchFamily="34" charset="0"/>
              </a:rPr>
              <a:t> </a:t>
            </a:r>
            <a:r>
              <a:rPr lang="it-IT" dirty="0">
                <a:solidFill>
                  <a:prstClr val="black"/>
                </a:solidFill>
                <a:latin typeface="Arial Narrow" panose="020B0606020202030204" pitchFamily="34" charset="0"/>
                <a:cs typeface="Arial" panose="020B0604020202020204" pitchFamily="34" charset="0"/>
              </a:rPr>
              <a:t>nella regolazione dell’</a:t>
            </a:r>
            <a:r>
              <a:rPr lang="it-IT" b="1" dirty="0">
                <a:solidFill>
                  <a:prstClr val="black"/>
                </a:solidFill>
                <a:latin typeface="Arial Narrow" panose="020B0606020202030204" pitchFamily="34" charset="0"/>
                <a:cs typeface="Arial" panose="020B0604020202020204" pitchFamily="34" charset="0"/>
              </a:rPr>
              <a:t>economia urbana </a:t>
            </a:r>
            <a:r>
              <a:rPr lang="it-IT" dirty="0">
                <a:solidFill>
                  <a:prstClr val="black"/>
                </a:solidFill>
                <a:latin typeface="Arial Narrow" panose="020B0606020202030204" pitchFamily="34" charset="0"/>
                <a:cs typeface="Arial" panose="020B0604020202020204" pitchFamily="34" charset="0"/>
              </a:rPr>
              <a:t>e negli </a:t>
            </a:r>
            <a:r>
              <a:rPr lang="it-IT" b="1" dirty="0">
                <a:solidFill>
                  <a:prstClr val="black"/>
                </a:solidFill>
                <a:latin typeface="Arial Narrow" panose="020B0606020202030204" pitchFamily="34" charset="0"/>
                <a:cs typeface="Arial" panose="020B0604020202020204" pitchFamily="34" charset="0"/>
              </a:rPr>
              <a:t>investimenti locali</a:t>
            </a:r>
          </a:p>
        </p:txBody>
      </p:sp>
      <p:sp>
        <p:nvSpPr>
          <p:cNvPr id="17409" name="Rectangle 2"/>
          <p:cNvSpPr>
            <a:spLocks noGrp="1" noChangeArrowheads="1"/>
          </p:cNvSpPr>
          <p:nvPr>
            <p:ph type="title"/>
          </p:nvPr>
        </p:nvSpPr>
        <p:spPr>
          <a:xfrm>
            <a:off x="857334" y="509966"/>
            <a:ext cx="6994412" cy="1020762"/>
          </a:xfrm>
        </p:spPr>
        <p:txBody>
          <a:bodyPr/>
          <a:lstStyle/>
          <a:p>
            <a:pPr>
              <a:lnSpc>
                <a:spcPct val="100000"/>
              </a:lnSpc>
            </a:pPr>
            <a:r>
              <a:rPr lang="it-IT" sz="2400" dirty="0"/>
              <a:t>Il contributo dei Comuni al risanamento</a:t>
            </a:r>
            <a:br>
              <a:rPr lang="it-IT" sz="2400" dirty="0"/>
            </a:br>
            <a:r>
              <a:rPr lang="it-IT" sz="2400" dirty="0"/>
              <a:t>della finanza pubblica dal 2010 al </a:t>
            </a:r>
            <a:r>
              <a:rPr lang="it-IT" sz="2400" dirty="0" smtClean="0"/>
              <a:t>2016</a:t>
            </a:r>
            <a:endParaRPr lang="it-IT" sz="2400" dirty="0"/>
          </a:p>
        </p:txBody>
      </p:sp>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solidFill>
                  <a:srgbClr val="000000"/>
                </a:solidFill>
              </a:rPr>
              <a:pPr/>
              <a:t>4</a:t>
            </a:fld>
            <a:endParaRPr lang="it-IT" altLang="it-IT" sz="1200">
              <a:solidFill>
                <a:srgbClr val="000000"/>
              </a:solidFill>
            </a:endParaRPr>
          </a:p>
        </p:txBody>
      </p:sp>
      <p:sp>
        <p:nvSpPr>
          <p:cNvPr id="7" name="Rettangolo 6"/>
          <p:cNvSpPr/>
          <p:nvPr/>
        </p:nvSpPr>
        <p:spPr>
          <a:xfrm>
            <a:off x="2402160" y="4083808"/>
            <a:ext cx="4817790" cy="220638"/>
          </a:xfrm>
          <a:prstGeom prst="rect">
            <a:avLst/>
          </a:prstGeom>
        </p:spPr>
        <p:txBody>
          <a:bodyPr wrap="square">
            <a:spAutoFit/>
          </a:bodyPr>
          <a:lstStyle/>
          <a:p>
            <a:pPr algn="ctr" eaLnBrk="0" fontAlgn="base" hangingPunct="0">
              <a:lnSpc>
                <a:spcPct val="114000"/>
              </a:lnSpc>
              <a:spcBef>
                <a:spcPct val="0"/>
              </a:spcBef>
              <a:spcAft>
                <a:spcPct val="0"/>
              </a:spcAft>
            </a:pPr>
            <a:r>
              <a:rPr lang="it-IT" sz="800" i="1" dirty="0" smtClean="0">
                <a:solidFill>
                  <a:srgbClr val="000000"/>
                </a:solidFill>
                <a:latin typeface="Arial Narrow" panose="020B0606020202030204" pitchFamily="34" charset="0"/>
              </a:rPr>
              <a:t>Fonte: elaborazioni IFEL su dati Ministero Interno e Ministero Economia e Finanze</a:t>
            </a:r>
            <a:endParaRPr lang="it-IT" sz="800" i="1" dirty="0">
              <a:solidFill>
                <a:srgbClr val="000000"/>
              </a:solidFill>
              <a:latin typeface="Arial Narrow" panose="020B0606020202030204" pitchFamily="34" charset="0"/>
            </a:endParaRPr>
          </a:p>
        </p:txBody>
      </p:sp>
      <p:sp>
        <p:nvSpPr>
          <p:cNvPr id="8" name="Rettangolo 7"/>
          <p:cNvSpPr/>
          <p:nvPr/>
        </p:nvSpPr>
        <p:spPr>
          <a:xfrm>
            <a:off x="2403558" y="3934204"/>
            <a:ext cx="4817790" cy="220638"/>
          </a:xfrm>
          <a:prstGeom prst="rect">
            <a:avLst/>
          </a:prstGeom>
        </p:spPr>
        <p:txBody>
          <a:bodyPr wrap="square">
            <a:spAutoFit/>
          </a:bodyPr>
          <a:lstStyle/>
          <a:p>
            <a:pPr algn="ctr" eaLnBrk="0" fontAlgn="base" hangingPunct="0">
              <a:lnSpc>
                <a:spcPct val="114000"/>
              </a:lnSpc>
              <a:spcBef>
                <a:spcPct val="0"/>
              </a:spcBef>
              <a:spcAft>
                <a:spcPct val="0"/>
              </a:spcAft>
            </a:pPr>
            <a:r>
              <a:rPr lang="it-IT" sz="800" i="1" dirty="0" smtClean="0">
                <a:solidFill>
                  <a:srgbClr val="000000"/>
                </a:solidFill>
                <a:latin typeface="Arial Narrow" panose="020B0606020202030204" pitchFamily="34" charset="0"/>
              </a:rPr>
              <a:t>* Variazione dei vincoli di Patto e introduzione del Fondo crediti di dubbia esigibilità (FCDE)</a:t>
            </a:r>
            <a:endParaRPr lang="it-IT" sz="800" i="1" dirty="0">
              <a:solidFill>
                <a:srgbClr val="000000"/>
              </a:solidFill>
              <a:latin typeface="Arial Narrow" panose="020B0606020202030204" pitchFamily="34" charset="0"/>
            </a:endParaRPr>
          </a:p>
        </p:txBody>
      </p:sp>
      <p:sp>
        <p:nvSpPr>
          <p:cNvPr id="2" name="CasellaDiTesto 1"/>
          <p:cNvSpPr txBox="1"/>
          <p:nvPr/>
        </p:nvSpPr>
        <p:spPr>
          <a:xfrm>
            <a:off x="3288484" y="2676088"/>
            <a:ext cx="184558" cy="276999"/>
          </a:xfrm>
          <a:prstGeom prst="rect">
            <a:avLst/>
          </a:prstGeom>
          <a:noFill/>
        </p:spPr>
        <p:txBody>
          <a:bodyPr wrap="square" rtlCol="0">
            <a:spAutoFit/>
          </a:bodyPr>
          <a:lstStyle/>
          <a:p>
            <a:pPr algn="ctr" eaLnBrk="0" fontAlgn="base" hangingPunct="0">
              <a:spcBef>
                <a:spcPct val="0"/>
              </a:spcBef>
              <a:spcAft>
                <a:spcPct val="0"/>
              </a:spcAft>
            </a:pPr>
            <a:r>
              <a:rPr lang="it-IT" sz="1200" dirty="0" smtClean="0">
                <a:solidFill>
                  <a:srgbClr val="000000"/>
                </a:solidFill>
              </a:rPr>
              <a:t>*</a:t>
            </a:r>
            <a:endParaRPr lang="it-IT" sz="2000" dirty="0">
              <a:solidFill>
                <a:srgbClr val="000000"/>
              </a:solidFill>
            </a:endParaRPr>
          </a:p>
        </p:txBody>
      </p:sp>
    </p:spTree>
    <p:extLst>
      <p:ext uri="{BB962C8B-B14F-4D97-AF65-F5344CB8AC3E}">
        <p14:creationId xmlns:p14="http://schemas.microsoft.com/office/powerpoint/2010/main" val="2824865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260648"/>
            <a:ext cx="6680200" cy="1014412"/>
          </a:xfrm>
        </p:spPr>
        <p:txBody>
          <a:bodyPr/>
          <a:lstStyle/>
          <a:p>
            <a:r>
              <a:rPr lang="it-IT" sz="2400" dirty="0"/>
              <a:t>L'alimentazione e la ripartizione del FSC</a:t>
            </a:r>
            <a:br>
              <a:rPr lang="it-IT" sz="2400" dirty="0"/>
            </a:br>
            <a:r>
              <a:rPr lang="it-IT" sz="1800" i="1" dirty="0"/>
              <a:t>Le componenti della perequazione - Schema perequativo</a:t>
            </a:r>
            <a:endParaRPr lang="it-IT" i="1" dirty="0"/>
          </a:p>
        </p:txBody>
      </p:sp>
      <p:sp>
        <p:nvSpPr>
          <p:cNvPr id="4" name="Segnaposto numero diapositiva 3"/>
          <p:cNvSpPr>
            <a:spLocks noGrp="1"/>
          </p:cNvSpPr>
          <p:nvPr>
            <p:ph type="sldNum" sz="quarter" idx="12"/>
          </p:nvPr>
        </p:nvSpPr>
        <p:spPr/>
        <p:txBody>
          <a:bodyPr/>
          <a:lstStyle/>
          <a:p>
            <a:fld id="{B9B39A27-9302-478F-BB96-21FB6345D404}" type="slidenum">
              <a:rPr lang="it-IT" altLang="it-IT" smtClean="0">
                <a:solidFill>
                  <a:srgbClr val="000000"/>
                </a:solidFill>
              </a:rPr>
              <a:pPr/>
              <a:t>40</a:t>
            </a:fld>
            <a:endParaRPr lang="it-IT" altLang="it-IT">
              <a:solidFill>
                <a:srgbClr val="000000"/>
              </a:solidFill>
            </a:endParaRPr>
          </a:p>
        </p:txBody>
      </p:sp>
      <p:sp>
        <p:nvSpPr>
          <p:cNvPr id="6" name="Rettangolo 5"/>
          <p:cNvSpPr/>
          <p:nvPr/>
        </p:nvSpPr>
        <p:spPr>
          <a:xfrm>
            <a:off x="791072" y="1916832"/>
            <a:ext cx="7381328" cy="4308872"/>
          </a:xfrm>
          <a:prstGeom prst="rect">
            <a:avLst/>
          </a:prstGeom>
        </p:spPr>
        <p:txBody>
          <a:bodyPr wrap="square">
            <a:spAutoFit/>
          </a:bodyPr>
          <a:lstStyle/>
          <a:p>
            <a:pPr marL="179388" indent="-179388">
              <a:spcBef>
                <a:spcPts val="600"/>
              </a:spcBef>
              <a:buFont typeface="Arial" panose="020B0604020202020204" pitchFamily="34" charset="0"/>
              <a:buChar char="•"/>
            </a:pPr>
            <a:r>
              <a:rPr lang="it-IT" sz="2800" b="1" i="1" dirty="0" smtClean="0">
                <a:solidFill>
                  <a:schemeClr val="accent4"/>
                </a:solidFill>
                <a:latin typeface="Arial Narrow" panose="020B0606020202030204" pitchFamily="34" charset="0"/>
              </a:rPr>
              <a:t>Punti di attenzione</a:t>
            </a:r>
          </a:p>
          <a:p>
            <a:pPr marL="636588" lvl="1" indent="-179388">
              <a:spcBef>
                <a:spcPts val="600"/>
              </a:spcBef>
              <a:buFont typeface="Arial" panose="020B0604020202020204" pitchFamily="34" charset="0"/>
              <a:buChar char="•"/>
            </a:pPr>
            <a:r>
              <a:rPr lang="it-IT" sz="2400" i="1" dirty="0" smtClean="0">
                <a:solidFill>
                  <a:schemeClr val="accent4"/>
                </a:solidFill>
                <a:latin typeface="Arial Narrow" panose="020B0606020202030204" pitchFamily="34" charset="0"/>
              </a:rPr>
              <a:t>Target perequativo</a:t>
            </a:r>
            <a:r>
              <a:rPr lang="it-IT" sz="2400" dirty="0" smtClean="0">
                <a:solidFill>
                  <a:schemeClr val="accent4"/>
                </a:solidFill>
                <a:latin typeface="Arial Narrow" panose="020B0606020202030204" pitchFamily="34" charset="0"/>
              </a:rPr>
              <a:t>: non tutta la capacità fiscale dei Comuni, ma il 50%, circa 15 </a:t>
            </a:r>
            <a:r>
              <a:rPr lang="it-IT" sz="2400" dirty="0" err="1" smtClean="0">
                <a:solidFill>
                  <a:schemeClr val="accent4"/>
                </a:solidFill>
                <a:latin typeface="Arial Narrow" panose="020B0606020202030204" pitchFamily="34" charset="0"/>
              </a:rPr>
              <a:t>mld</a:t>
            </a:r>
            <a:r>
              <a:rPr lang="it-IT" sz="2400" dirty="0" smtClean="0">
                <a:solidFill>
                  <a:schemeClr val="accent4"/>
                </a:solidFill>
                <a:latin typeface="Arial Narrow" panose="020B0606020202030204" pitchFamily="34" charset="0"/>
              </a:rPr>
              <a:t>. di euro a regime</a:t>
            </a:r>
          </a:p>
          <a:p>
            <a:pPr marL="636588" lvl="1" indent="-179388">
              <a:spcBef>
                <a:spcPts val="600"/>
              </a:spcBef>
              <a:buFont typeface="Arial" panose="020B0604020202020204" pitchFamily="34" charset="0"/>
              <a:buChar char="•"/>
            </a:pPr>
            <a:r>
              <a:rPr lang="it-IT" sz="2400" dirty="0" smtClean="0">
                <a:solidFill>
                  <a:schemeClr val="accent4"/>
                </a:solidFill>
                <a:latin typeface="Arial Narrow" panose="020B0606020202030204" pitchFamily="34" charset="0"/>
              </a:rPr>
              <a:t>Quota perequata sulla differenza CF-FS vs. quota perequata su CF </a:t>
            </a:r>
            <a:r>
              <a:rPr lang="it-IT" sz="2400" dirty="0" err="1" smtClean="0">
                <a:solidFill>
                  <a:schemeClr val="accent4"/>
                </a:solidFill>
                <a:latin typeface="Arial Narrow" panose="020B0606020202030204" pitchFamily="34" charset="0"/>
              </a:rPr>
              <a:t>procapite</a:t>
            </a:r>
            <a:endParaRPr lang="it-IT" sz="2400" dirty="0" smtClean="0">
              <a:solidFill>
                <a:schemeClr val="accent4"/>
              </a:solidFill>
              <a:latin typeface="Arial Narrow" panose="020B0606020202030204" pitchFamily="34" charset="0"/>
            </a:endParaRPr>
          </a:p>
          <a:p>
            <a:pPr marL="636588" lvl="1" indent="-179388">
              <a:spcBef>
                <a:spcPts val="600"/>
              </a:spcBef>
              <a:buFont typeface="Arial" panose="020B0604020202020204" pitchFamily="34" charset="0"/>
              <a:buChar char="•"/>
            </a:pPr>
            <a:r>
              <a:rPr lang="it-IT" sz="2400" dirty="0" smtClean="0">
                <a:solidFill>
                  <a:schemeClr val="accent4"/>
                </a:solidFill>
                <a:latin typeface="Arial Narrow" panose="020B0606020202030204" pitchFamily="34" charset="0"/>
              </a:rPr>
              <a:t>Necessaria stabilità nel tempo del sistema di redistribuzione</a:t>
            </a:r>
          </a:p>
          <a:p>
            <a:pPr marL="636588" lvl="1" indent="-179388">
              <a:spcBef>
                <a:spcPts val="600"/>
              </a:spcBef>
              <a:buFont typeface="Arial" panose="020B0604020202020204" pitchFamily="34" charset="0"/>
              <a:buChar char="•"/>
            </a:pPr>
            <a:endParaRPr lang="it-IT" sz="2400" dirty="0" smtClean="0">
              <a:solidFill>
                <a:schemeClr val="accent4"/>
              </a:solidFill>
              <a:latin typeface="Arial Narrow" panose="020B0606020202030204" pitchFamily="34" charset="0"/>
            </a:endParaRPr>
          </a:p>
          <a:p>
            <a:pPr marL="636588" lvl="1" indent="-179388">
              <a:spcBef>
                <a:spcPts val="600"/>
              </a:spcBef>
              <a:buFont typeface="Arial" panose="020B0604020202020204" pitchFamily="34" charset="0"/>
              <a:buChar char="•"/>
            </a:pPr>
            <a:endParaRPr lang="it-IT" sz="2400" dirty="0">
              <a:solidFill>
                <a:schemeClr val="accent4"/>
              </a:solidFill>
              <a:latin typeface="Arial Narrow" panose="020B0606020202030204" pitchFamily="34" charset="0"/>
            </a:endParaRPr>
          </a:p>
          <a:p>
            <a:pPr>
              <a:spcBef>
                <a:spcPts val="600"/>
              </a:spcBef>
            </a:pPr>
            <a:endParaRPr lang="it-IT" sz="2400" dirty="0">
              <a:solidFill>
                <a:schemeClr val="accent4"/>
              </a:solidFill>
              <a:latin typeface="Arial Narrow" panose="020B0606020202030204" pitchFamily="34" charset="0"/>
            </a:endParaRPr>
          </a:p>
        </p:txBody>
      </p:sp>
    </p:spTree>
    <p:extLst>
      <p:ext uri="{BB962C8B-B14F-4D97-AF65-F5344CB8AC3E}">
        <p14:creationId xmlns:p14="http://schemas.microsoft.com/office/powerpoint/2010/main" val="17899848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pasticcio di </a:t>
            </a:r>
            <a:r>
              <a:rPr lang="it-IT" dirty="0" err="1" smtClean="0"/>
              <a:t>OpenCivitas</a:t>
            </a:r>
            <a:endParaRPr lang="it-IT" dirty="0"/>
          </a:p>
        </p:txBody>
      </p:sp>
      <p:sp>
        <p:nvSpPr>
          <p:cNvPr id="3" name="Segnaposto contenuto 2"/>
          <p:cNvSpPr>
            <a:spLocks noGrp="1"/>
          </p:cNvSpPr>
          <p:nvPr>
            <p:ph idx="1"/>
          </p:nvPr>
        </p:nvSpPr>
        <p:spPr>
          <a:xfrm>
            <a:off x="899592" y="1628800"/>
            <a:ext cx="7226300" cy="4581996"/>
          </a:xfrm>
        </p:spPr>
        <p:txBody>
          <a:bodyPr>
            <a:normAutofit fontScale="85000" lnSpcReduction="10000"/>
          </a:bodyPr>
          <a:lstStyle/>
          <a:p>
            <a:pPr>
              <a:spcBef>
                <a:spcPts val="1200"/>
              </a:spcBef>
            </a:pPr>
            <a:r>
              <a:rPr lang="it-IT" dirty="0" smtClean="0"/>
              <a:t>I fabbisogni standard sono complicati</a:t>
            </a:r>
          </a:p>
          <a:p>
            <a:pPr>
              <a:spcBef>
                <a:spcPts val="1200"/>
              </a:spcBef>
            </a:pPr>
            <a:r>
              <a:rPr lang="it-IT" dirty="0" smtClean="0"/>
              <a:t>Usarli per fare classifiche di efficienza è illusorio e crea solo confusione</a:t>
            </a:r>
          </a:p>
          <a:p>
            <a:pPr>
              <a:spcBef>
                <a:spcPts val="1200"/>
              </a:spcBef>
            </a:pPr>
            <a:r>
              <a:rPr lang="it-IT" dirty="0" smtClean="0"/>
              <a:t>Serve invece una maggiore trasparenza sulle variabili fondamentali che determinano i FS (e anche le CF) per indirizzare le iniziative del Comune a migliorare i propri punti di debolezza</a:t>
            </a:r>
          </a:p>
          <a:p>
            <a:pPr>
              <a:spcBef>
                <a:spcPts val="1200"/>
              </a:spcBef>
            </a:pPr>
            <a:r>
              <a:rPr lang="it-IT" dirty="0" err="1" smtClean="0"/>
              <a:t>OpenCivitas</a:t>
            </a:r>
            <a:r>
              <a:rPr lang="it-IT" dirty="0" smtClean="0"/>
              <a:t> utilizza i dati dei FS per applicare un metodo non condiviso né sperimentato altrove di sintesi numerica della quantità/qualità dei servizi offerti di ciascun Comune</a:t>
            </a:r>
            <a:endParaRPr lang="it-IT" dirty="0"/>
          </a:p>
        </p:txBody>
      </p:sp>
      <p:sp>
        <p:nvSpPr>
          <p:cNvPr id="4" name="Segnaposto numero diapositiva 3"/>
          <p:cNvSpPr>
            <a:spLocks noGrp="1"/>
          </p:cNvSpPr>
          <p:nvPr>
            <p:ph type="sldNum" sz="quarter" idx="12"/>
          </p:nvPr>
        </p:nvSpPr>
        <p:spPr/>
        <p:txBody>
          <a:bodyPr/>
          <a:lstStyle/>
          <a:p>
            <a:fld id="{B9B39A27-9302-478F-BB96-21FB6345D404}" type="slidenum">
              <a:rPr lang="it-IT" altLang="it-IT" smtClean="0">
                <a:solidFill>
                  <a:srgbClr val="000000"/>
                </a:solidFill>
              </a:rPr>
              <a:pPr/>
              <a:t>41</a:t>
            </a:fld>
            <a:endParaRPr lang="it-IT" altLang="it-IT" dirty="0">
              <a:solidFill>
                <a:srgbClr val="000000"/>
              </a:solidFill>
            </a:endParaRPr>
          </a:p>
        </p:txBody>
      </p:sp>
    </p:spTree>
    <p:extLst>
      <p:ext uri="{BB962C8B-B14F-4D97-AF65-F5344CB8AC3E}">
        <p14:creationId xmlns:p14="http://schemas.microsoft.com/office/powerpoint/2010/main" val="67246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1700" y="280988"/>
            <a:ext cx="6680200" cy="915764"/>
          </a:xfrm>
        </p:spPr>
        <p:txBody>
          <a:bodyPr>
            <a:noAutofit/>
          </a:bodyPr>
          <a:lstStyle/>
          <a:p>
            <a:pPr algn="l"/>
            <a:r>
              <a:rPr lang="it-IT" sz="2400" b="1" dirty="0"/>
              <a:t>L'alimentazione e la ripartizione del </a:t>
            </a:r>
            <a:r>
              <a:rPr lang="it-IT" sz="2400" b="1" dirty="0" smtClean="0"/>
              <a:t>FSC</a:t>
            </a:r>
            <a:br>
              <a:rPr lang="it-IT" sz="2400" b="1" dirty="0" smtClean="0"/>
            </a:br>
            <a:r>
              <a:rPr lang="it-IT" sz="2000" i="1" dirty="0" smtClean="0"/>
              <a:t>I correttivi della perequazione</a:t>
            </a:r>
            <a:endParaRPr lang="it-IT" sz="2400" b="1" i="1" dirty="0"/>
          </a:p>
        </p:txBody>
      </p:sp>
      <p:sp>
        <p:nvSpPr>
          <p:cNvPr id="3" name="Segnaposto contenuto 2"/>
          <p:cNvSpPr>
            <a:spLocks noGrp="1"/>
          </p:cNvSpPr>
          <p:nvPr>
            <p:ph idx="1"/>
          </p:nvPr>
        </p:nvSpPr>
        <p:spPr>
          <a:xfrm>
            <a:off x="904874" y="1124744"/>
            <a:ext cx="7555558" cy="5400600"/>
          </a:xfrm>
        </p:spPr>
        <p:txBody>
          <a:bodyPr>
            <a:noAutofit/>
          </a:bodyPr>
          <a:lstStyle/>
          <a:p>
            <a:r>
              <a:rPr lang="it-IT" sz="1800" dirty="0" smtClean="0">
                <a:latin typeface="Arial Narrow" panose="020B0606020202030204" pitchFamily="34" charset="0"/>
              </a:rPr>
              <a:t>Effetti della perequazione e sostenibilità del processo</a:t>
            </a:r>
          </a:p>
          <a:p>
            <a:pPr lvl="1">
              <a:spcBef>
                <a:spcPts val="1200"/>
              </a:spcBef>
            </a:pPr>
            <a:r>
              <a:rPr lang="it-IT" sz="1800" dirty="0" smtClean="0">
                <a:latin typeface="Arial Narrow" panose="020B0606020202030204" pitchFamily="34" charset="0"/>
              </a:rPr>
              <a:t>Misure interne ed esterne al modello perequativo</a:t>
            </a:r>
          </a:p>
          <a:p>
            <a:pPr lvl="1">
              <a:spcBef>
                <a:spcPts val="1200"/>
              </a:spcBef>
            </a:pPr>
            <a:r>
              <a:rPr lang="it-IT" sz="1800" b="1" dirty="0" smtClean="0">
                <a:latin typeface="Arial Narrow" panose="020B0606020202030204" pitchFamily="34" charset="0"/>
              </a:rPr>
              <a:t>2015, perequazione al 20%: </a:t>
            </a:r>
          </a:p>
          <a:p>
            <a:pPr lvl="2"/>
            <a:r>
              <a:rPr lang="it-IT" sz="1800" dirty="0" smtClean="0">
                <a:latin typeface="Arial Narrow" panose="020B0606020202030204" pitchFamily="34" charset="0"/>
              </a:rPr>
              <a:t>29 mln. (esterna una tantum) in proporzione della distanza tra variazioni negative maggiori e soglia del – 1,3% rispetto al 2014</a:t>
            </a:r>
          </a:p>
          <a:p>
            <a:pPr lvl="1">
              <a:spcBef>
                <a:spcPts val="1200"/>
              </a:spcBef>
            </a:pPr>
            <a:r>
              <a:rPr lang="it-IT" sz="1800" b="1" dirty="0">
                <a:latin typeface="Arial Narrow" panose="020B0606020202030204" pitchFamily="34" charset="0"/>
              </a:rPr>
              <a:t>2016, perequazione al </a:t>
            </a:r>
            <a:r>
              <a:rPr lang="it-IT" sz="1800" b="1" dirty="0" smtClean="0">
                <a:latin typeface="Arial Narrow" panose="020B0606020202030204" pitchFamily="34" charset="0"/>
              </a:rPr>
              <a:t>30%:</a:t>
            </a:r>
          </a:p>
          <a:p>
            <a:pPr lvl="2"/>
            <a:r>
              <a:rPr lang="it-IT" sz="1800" dirty="0" smtClean="0">
                <a:latin typeface="Arial Narrow" panose="020B0606020202030204" pitchFamily="34" charset="0"/>
              </a:rPr>
              <a:t>correzione interna di 23 mln (blocco al 99° percentile dei delta pro capite)</a:t>
            </a:r>
          </a:p>
          <a:p>
            <a:pPr lvl="2"/>
            <a:r>
              <a:rPr lang="it-IT" sz="1800" dirty="0" smtClean="0">
                <a:latin typeface="Arial Narrow" panose="020B0606020202030204" pitchFamily="34" charset="0"/>
              </a:rPr>
              <a:t>Integrazione di 26 mln. (esterna </a:t>
            </a:r>
            <a:r>
              <a:rPr lang="it-IT" sz="1800" dirty="0">
                <a:latin typeface="Arial Narrow" panose="020B0606020202030204" pitchFamily="34" charset="0"/>
              </a:rPr>
              <a:t>una tantum</a:t>
            </a:r>
            <a:r>
              <a:rPr lang="it-IT" sz="1800" dirty="0" smtClean="0">
                <a:latin typeface="Arial Narrow" panose="020B0606020202030204" pitchFamily="34" charset="0"/>
              </a:rPr>
              <a:t>)</a:t>
            </a:r>
          </a:p>
          <a:p>
            <a:pPr lvl="2"/>
            <a:r>
              <a:rPr lang="it-IT" sz="1800" dirty="0" smtClean="0">
                <a:latin typeface="Arial Narrow" panose="020B0606020202030204" pitchFamily="34" charset="0"/>
              </a:rPr>
              <a:t>Ambedue a favore degli enti con variazioni negative maggiori, contributo ripartito in proporzione </a:t>
            </a:r>
            <a:r>
              <a:rPr lang="it-IT" sz="1800" dirty="0">
                <a:latin typeface="Arial Narrow" panose="020B0606020202030204" pitchFamily="34" charset="0"/>
              </a:rPr>
              <a:t>della </a:t>
            </a:r>
            <a:r>
              <a:rPr lang="it-IT" sz="1800" dirty="0" smtClean="0">
                <a:latin typeface="Arial Narrow" panose="020B0606020202030204" pitchFamily="34" charset="0"/>
              </a:rPr>
              <a:t>distanza con il valore soglia di </a:t>
            </a:r>
            <a:r>
              <a:rPr lang="it-IT" sz="1800" b="1" dirty="0" smtClean="0">
                <a:latin typeface="Arial Narrow" panose="020B0606020202030204" pitchFamily="34" charset="0"/>
              </a:rPr>
              <a:t>1,95%, </a:t>
            </a:r>
            <a:r>
              <a:rPr lang="it-IT" sz="1800" dirty="0" smtClean="0">
                <a:latin typeface="Arial Narrow" panose="020B0606020202030204" pitchFamily="34" charset="0"/>
              </a:rPr>
              <a:t>sempre rispetto al 2014</a:t>
            </a:r>
            <a:endParaRPr lang="it-IT" sz="1800" dirty="0">
              <a:latin typeface="Arial Narrow" panose="020B0606020202030204" pitchFamily="34" charset="0"/>
            </a:endParaRPr>
          </a:p>
          <a:p>
            <a:pPr lvl="1">
              <a:spcBef>
                <a:spcPts val="1200"/>
              </a:spcBef>
            </a:pPr>
            <a:r>
              <a:rPr lang="it-IT" sz="1800" b="1" dirty="0">
                <a:latin typeface="Arial Narrow" panose="020B0606020202030204" pitchFamily="34" charset="0"/>
              </a:rPr>
              <a:t>2017, perequazione al </a:t>
            </a:r>
            <a:r>
              <a:rPr lang="it-IT" sz="1800" b="1" dirty="0" smtClean="0">
                <a:latin typeface="Arial Narrow" panose="020B0606020202030204" pitchFamily="34" charset="0"/>
              </a:rPr>
              <a:t>40</a:t>
            </a:r>
            <a:r>
              <a:rPr lang="it-IT" sz="1800" b="1" dirty="0">
                <a:latin typeface="Arial Narrow" panose="020B0606020202030204" pitchFamily="34" charset="0"/>
              </a:rPr>
              <a:t>%:</a:t>
            </a:r>
            <a:endParaRPr lang="it-IT" sz="1800" b="1" dirty="0" smtClean="0">
              <a:latin typeface="Arial Narrow" panose="020B0606020202030204" pitchFamily="34" charset="0"/>
            </a:endParaRPr>
          </a:p>
          <a:p>
            <a:pPr lvl="2"/>
            <a:r>
              <a:rPr lang="it-IT" sz="1800" dirty="0" smtClean="0">
                <a:latin typeface="Arial Narrow" panose="020B0606020202030204" pitchFamily="34" charset="0"/>
              </a:rPr>
              <a:t>correzione interna di 10 mln. (blocco alle variazioni che superano il ± 4% </a:t>
            </a:r>
            <a:r>
              <a:rPr lang="it-IT" sz="1800" b="1" i="1" dirty="0" smtClean="0">
                <a:latin typeface="Arial Narrow" panose="020B0606020202030204" pitchFamily="34" charset="0"/>
              </a:rPr>
              <a:t>rispetto al 2016</a:t>
            </a:r>
          </a:p>
          <a:p>
            <a:pPr lvl="2"/>
            <a:r>
              <a:rPr lang="it-IT" sz="1800" b="1" i="1" dirty="0">
                <a:latin typeface="Arial Narrow" panose="020B0606020202030204" pitchFamily="34" charset="0"/>
              </a:rPr>
              <a:t>i</a:t>
            </a:r>
            <a:r>
              <a:rPr lang="it-IT" sz="1800" b="1" i="1" dirty="0" smtClean="0">
                <a:latin typeface="Arial Narrow" panose="020B0606020202030204" pitchFamily="34" charset="0"/>
              </a:rPr>
              <a:t>ntegrazione di 25 mln. (esterna una tantum)</a:t>
            </a:r>
            <a:endParaRPr lang="it-IT" sz="1800" dirty="0" smtClean="0">
              <a:latin typeface="Arial Narrow" panose="020B0606020202030204" pitchFamily="34" charset="0"/>
            </a:endParaRPr>
          </a:p>
        </p:txBody>
      </p:sp>
      <p:sp>
        <p:nvSpPr>
          <p:cNvPr id="4" name="Segnaposto numero diapositiva 3"/>
          <p:cNvSpPr>
            <a:spLocks noGrp="1"/>
          </p:cNvSpPr>
          <p:nvPr>
            <p:ph type="sldNum" sz="quarter" idx="12"/>
          </p:nvPr>
        </p:nvSpPr>
        <p:spPr>
          <a:xfrm>
            <a:off x="8131175" y="6299200"/>
            <a:ext cx="730250" cy="457200"/>
          </a:xfrm>
        </p:spPr>
        <p:txBody>
          <a:bodyPr/>
          <a:lstStyle/>
          <a:p>
            <a:fld id="{B9B39A27-9302-478F-BB96-21FB6345D404}" type="slidenum">
              <a:rPr lang="it-IT" altLang="it-IT" smtClean="0">
                <a:solidFill>
                  <a:srgbClr val="000000"/>
                </a:solidFill>
              </a:rPr>
              <a:pPr/>
              <a:t>42</a:t>
            </a:fld>
            <a:endParaRPr lang="it-IT" altLang="it-IT" dirty="0">
              <a:solidFill>
                <a:srgbClr val="000000"/>
              </a:solidFill>
            </a:endParaRPr>
          </a:p>
        </p:txBody>
      </p:sp>
    </p:spTree>
    <p:extLst>
      <p:ext uri="{BB962C8B-B14F-4D97-AF65-F5344CB8AC3E}">
        <p14:creationId xmlns:p14="http://schemas.microsoft.com/office/powerpoint/2010/main" val="2628023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634438" y="491255"/>
            <a:ext cx="7848872"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it-IT"/>
            </a:defPPr>
            <a:lvl1pPr eaLnBrk="1" hangingPunct="1">
              <a:defRPr sz="2600" b="1" i="1">
                <a:solidFill>
                  <a:srgbClr val="005E7D"/>
                </a:solidFill>
                <a:ea typeface="+mj-ea"/>
                <a:cs typeface="+mj-cs"/>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pPr fontAlgn="base">
              <a:spcBef>
                <a:spcPct val="0"/>
              </a:spcBef>
              <a:spcAft>
                <a:spcPct val="0"/>
              </a:spcAft>
            </a:pPr>
            <a:r>
              <a:rPr lang="it-IT" i="0" dirty="0" smtClean="0"/>
              <a:t>FSC 2017: correttivo perequativo  1/2</a:t>
            </a:r>
            <a:endParaRPr lang="it-IT" i="0" dirty="0"/>
          </a:p>
        </p:txBody>
      </p:sp>
      <p:sp>
        <p:nvSpPr>
          <p:cNvPr id="5" name="Segnaposto numero diapositiva 1"/>
          <p:cNvSpPr>
            <a:spLocks noGrp="1"/>
          </p:cNvSpPr>
          <p:nvPr>
            <p:ph type="sldNum" sz="quarter" idx="12"/>
          </p:nvPr>
        </p:nvSpPr>
        <p:spPr>
          <a:xfrm>
            <a:off x="8131175" y="6299200"/>
            <a:ext cx="7302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F1EED596-58C5-4F2C-9EC8-D4EB3A1E0744}" type="slidenum">
              <a:rPr lang="it-IT" altLang="it-IT" sz="1200" smtClean="0">
                <a:solidFill>
                  <a:srgbClr val="000000"/>
                </a:solidFill>
              </a:rPr>
              <a:pPr/>
              <a:t>43</a:t>
            </a:fld>
            <a:endParaRPr lang="it-IT" altLang="it-IT" sz="1200" dirty="0" smtClean="0">
              <a:solidFill>
                <a:srgbClr val="000000"/>
              </a:solidFill>
            </a:endParaRPr>
          </a:p>
        </p:txBody>
      </p:sp>
      <p:sp>
        <p:nvSpPr>
          <p:cNvPr id="6" name="Rettangolo 1"/>
          <p:cNvSpPr>
            <a:spLocks noChangeArrowheads="1"/>
          </p:cNvSpPr>
          <p:nvPr/>
        </p:nvSpPr>
        <p:spPr bwMode="auto">
          <a:xfrm>
            <a:off x="687819" y="1243492"/>
            <a:ext cx="7795491" cy="5167440"/>
          </a:xfrm>
          <a:prstGeom prst="rect">
            <a:avLst/>
          </a:prstGeom>
          <a:noFill/>
          <a:ln w="9525">
            <a:noFill/>
            <a:miter lim="800000"/>
            <a:headEnd/>
            <a:tailEnd/>
          </a:ln>
        </p:spPr>
        <p:txBody>
          <a:bodyPr wrap="square">
            <a:spAutoFit/>
          </a:bodyPr>
          <a:lstStyle/>
          <a:p>
            <a:pPr algn="just" eaLnBrk="0" fontAlgn="base" hangingPunct="0">
              <a:lnSpc>
                <a:spcPct val="114000"/>
              </a:lnSpc>
              <a:spcBef>
                <a:spcPts val="600"/>
              </a:spcBef>
              <a:spcAft>
                <a:spcPct val="0"/>
              </a:spcAft>
            </a:pPr>
            <a:r>
              <a:rPr lang="it-IT" sz="1800" b="1" dirty="0">
                <a:solidFill>
                  <a:srgbClr val="000000"/>
                </a:solidFill>
                <a:latin typeface="Arial Narrow" panose="020B0606020202030204" pitchFamily="34" charset="0"/>
                <a:cs typeface="Arial" charset="0"/>
              </a:rPr>
              <a:t>Dall’avvio della perequazione (2015</a:t>
            </a:r>
            <a:r>
              <a:rPr lang="it-IT" sz="1800" b="1" dirty="0" smtClean="0">
                <a:solidFill>
                  <a:srgbClr val="000000"/>
                </a:solidFill>
                <a:latin typeface="Arial Narrow" panose="020B0606020202030204" pitchFamily="34" charset="0"/>
                <a:cs typeface="Arial" charset="0"/>
              </a:rPr>
              <a:t>)  è </a:t>
            </a:r>
            <a:r>
              <a:rPr lang="it-IT" sz="1800" b="1" dirty="0">
                <a:solidFill>
                  <a:srgbClr val="000000"/>
                </a:solidFill>
                <a:latin typeface="Arial Narrow" panose="020B0606020202030204" pitchFamily="34" charset="0"/>
                <a:cs typeface="Arial" charset="0"/>
              </a:rPr>
              <a:t>sempre stato adottato un correttivo </a:t>
            </a:r>
            <a:r>
              <a:rPr lang="it-IT" sz="1800" dirty="0">
                <a:solidFill>
                  <a:srgbClr val="000000"/>
                </a:solidFill>
                <a:latin typeface="Arial Narrow" panose="020B0606020202030204" pitchFamily="34" charset="0"/>
                <a:cs typeface="Arial" charset="0"/>
              </a:rPr>
              <a:t>a </a:t>
            </a:r>
            <a:r>
              <a:rPr lang="it-IT" sz="1800" dirty="0" smtClean="0">
                <a:solidFill>
                  <a:srgbClr val="000000"/>
                </a:solidFill>
                <a:latin typeface="Arial Narrow" panose="020B0606020202030204" pitchFamily="34" charset="0"/>
                <a:cs typeface="Arial" charset="0"/>
              </a:rPr>
              <a:t>favore  dei </a:t>
            </a:r>
            <a:r>
              <a:rPr lang="it-IT" sz="1800" dirty="0">
                <a:solidFill>
                  <a:srgbClr val="000000"/>
                </a:solidFill>
                <a:latin typeface="Arial Narrow" panose="020B0606020202030204" pitchFamily="34" charset="0"/>
              </a:rPr>
              <a:t>Comuni che subiscono una troppo intensa variazione delle risorse di riferimento (gettiti IMU e Tasi ad aliquota di base e dotazione netta FSC) </a:t>
            </a:r>
          </a:p>
          <a:p>
            <a:pPr algn="just" eaLnBrk="0" fontAlgn="base" hangingPunct="0">
              <a:lnSpc>
                <a:spcPct val="114000"/>
              </a:lnSpc>
              <a:spcBef>
                <a:spcPts val="600"/>
              </a:spcBef>
              <a:spcAft>
                <a:spcPct val="0"/>
              </a:spcAft>
            </a:pPr>
            <a:r>
              <a:rPr lang="it-IT" sz="1800" dirty="0">
                <a:solidFill>
                  <a:srgbClr val="000000"/>
                </a:solidFill>
                <a:latin typeface="Arial Narrow" panose="020B0606020202030204" pitchFamily="34" charset="0"/>
                <a:cs typeface="Arial" charset="0"/>
              </a:rPr>
              <a:t>Il correttivo serve a </a:t>
            </a:r>
            <a:r>
              <a:rPr lang="it-IT" sz="1800" b="1" dirty="0">
                <a:solidFill>
                  <a:srgbClr val="000000"/>
                </a:solidFill>
                <a:latin typeface="Arial Narrow" panose="020B0606020202030204" pitchFamily="34" charset="0"/>
                <a:cs typeface="Arial" charset="0"/>
              </a:rPr>
              <a:t>rendere sostenibile </a:t>
            </a:r>
            <a:r>
              <a:rPr lang="it-IT" sz="1800" dirty="0">
                <a:solidFill>
                  <a:srgbClr val="000000"/>
                </a:solidFill>
                <a:latin typeface="Arial Narrow" panose="020B0606020202030204" pitchFamily="34" charset="0"/>
                <a:cs typeface="Arial" charset="0"/>
              </a:rPr>
              <a:t>per tutti i Comuni la correzione perequativa delle rispettive risorse, </a:t>
            </a:r>
            <a:r>
              <a:rPr lang="it-IT" sz="1800" b="1" dirty="0">
                <a:solidFill>
                  <a:srgbClr val="000000"/>
                </a:solidFill>
                <a:latin typeface="Arial Narrow" panose="020B0606020202030204" pitchFamily="34" charset="0"/>
                <a:cs typeface="Arial" charset="0"/>
              </a:rPr>
              <a:t>tanto più in una fase di blocco delle aliquote fiscali</a:t>
            </a:r>
          </a:p>
          <a:p>
            <a:pPr algn="just" eaLnBrk="0" fontAlgn="base" hangingPunct="0">
              <a:lnSpc>
                <a:spcPct val="114000"/>
              </a:lnSpc>
              <a:spcBef>
                <a:spcPts val="1200"/>
              </a:spcBef>
              <a:spcAft>
                <a:spcPct val="0"/>
              </a:spcAft>
            </a:pPr>
            <a:r>
              <a:rPr lang="it-IT" sz="1800" b="1" dirty="0">
                <a:solidFill>
                  <a:srgbClr val="000000"/>
                </a:solidFill>
                <a:latin typeface="Arial Narrow" panose="020B0606020202030204" pitchFamily="34" charset="0"/>
                <a:cs typeface="Arial" charset="0"/>
              </a:rPr>
              <a:t>Comma 450: un correttivo inefficace</a:t>
            </a:r>
          </a:p>
          <a:p>
            <a:pPr marL="285750" indent="-285750" algn="just" eaLnBrk="0" fontAlgn="base" hangingPunct="0">
              <a:lnSpc>
                <a:spcPct val="114000"/>
              </a:lnSpc>
              <a:spcBef>
                <a:spcPts val="600"/>
              </a:spcBef>
              <a:spcAft>
                <a:spcPct val="0"/>
              </a:spcAft>
              <a:buClr>
                <a:srgbClr val="005E7D"/>
              </a:buClr>
              <a:buFont typeface="Arial" panose="020B0604020202020204" pitchFamily="34" charset="0"/>
              <a:buChar char="•"/>
            </a:pPr>
            <a:r>
              <a:rPr lang="it-IT" sz="1800" dirty="0">
                <a:solidFill>
                  <a:srgbClr val="000000"/>
                </a:solidFill>
                <a:latin typeface="Arial Narrow" panose="020B0606020202030204" pitchFamily="34" charset="0"/>
              </a:rPr>
              <a:t>il correttivo </a:t>
            </a:r>
            <a:r>
              <a:rPr lang="it-IT" sz="1800" dirty="0" smtClean="0">
                <a:solidFill>
                  <a:srgbClr val="000000"/>
                </a:solidFill>
                <a:latin typeface="Arial Narrow" panose="020B0606020202030204" pitchFamily="34" charset="0"/>
              </a:rPr>
              <a:t>attualmente </a:t>
            </a:r>
            <a:r>
              <a:rPr lang="it-IT" sz="1800" dirty="0">
                <a:solidFill>
                  <a:srgbClr val="000000"/>
                </a:solidFill>
                <a:latin typeface="Arial Narrow" panose="020B0606020202030204" pitchFamily="34" charset="0"/>
              </a:rPr>
              <a:t>inserito nella legge di bilancio 2017 </a:t>
            </a:r>
            <a:r>
              <a:rPr lang="it-IT" sz="1800" b="1" dirty="0">
                <a:solidFill>
                  <a:srgbClr val="000000"/>
                </a:solidFill>
                <a:latin typeface="Arial Narrow" panose="020B0606020202030204" pitchFamily="34" charset="0"/>
              </a:rPr>
              <a:t>limita le variazioni di risorse al </a:t>
            </a:r>
            <a:r>
              <a:rPr lang="it-IT" sz="1200" b="1" dirty="0" smtClean="0">
                <a:solidFill>
                  <a:srgbClr val="000000"/>
                </a:solidFill>
                <a:latin typeface="Arial Narrow" panose="020B0606020202030204" pitchFamily="34" charset="0"/>
              </a:rPr>
              <a:t>±</a:t>
            </a:r>
            <a:r>
              <a:rPr lang="it-IT" sz="1800" b="1" dirty="0" smtClean="0">
                <a:solidFill>
                  <a:srgbClr val="000000"/>
                </a:solidFill>
                <a:latin typeface="Arial Narrow" panose="020B0606020202030204" pitchFamily="34" charset="0"/>
              </a:rPr>
              <a:t>8</a:t>
            </a:r>
            <a:r>
              <a:rPr lang="it-IT" sz="1800" b="1" dirty="0">
                <a:solidFill>
                  <a:srgbClr val="000000"/>
                </a:solidFill>
                <a:latin typeface="Arial Narrow" panose="020B0606020202030204" pitchFamily="34" charset="0"/>
              </a:rPr>
              <a:t>% </a:t>
            </a:r>
            <a:r>
              <a:rPr lang="it-IT" sz="1800" dirty="0">
                <a:solidFill>
                  <a:srgbClr val="000000"/>
                </a:solidFill>
                <a:latin typeface="Arial Narrow" panose="020B0606020202030204" pitchFamily="34" charset="0"/>
              </a:rPr>
              <a:t>rispetto al 2016</a:t>
            </a:r>
          </a:p>
          <a:p>
            <a:pPr algn="just" eaLnBrk="0" fontAlgn="base" hangingPunct="0">
              <a:lnSpc>
                <a:spcPct val="114000"/>
              </a:lnSpc>
              <a:spcBef>
                <a:spcPts val="1200"/>
              </a:spcBef>
              <a:spcAft>
                <a:spcPct val="0"/>
              </a:spcAft>
              <a:buClr>
                <a:srgbClr val="005E7D"/>
              </a:buClr>
            </a:pPr>
            <a:r>
              <a:rPr lang="it-IT" sz="1800" dirty="0">
                <a:solidFill>
                  <a:srgbClr val="000000"/>
                </a:solidFill>
                <a:latin typeface="Arial Narrow" panose="020B0606020202030204" pitchFamily="34" charset="0"/>
              </a:rPr>
              <a:t>ma</a:t>
            </a:r>
          </a:p>
          <a:p>
            <a:pPr marL="285750" indent="-285750" algn="just" eaLnBrk="0" fontAlgn="base" hangingPunct="0">
              <a:lnSpc>
                <a:spcPct val="114000"/>
              </a:lnSpc>
              <a:spcBef>
                <a:spcPts val="600"/>
              </a:spcBef>
              <a:spcAft>
                <a:spcPct val="0"/>
              </a:spcAft>
              <a:buClr>
                <a:srgbClr val="005E7D"/>
              </a:buClr>
              <a:buFont typeface="Arial" panose="020B0604020202020204" pitchFamily="34" charset="0"/>
              <a:buChar char="•"/>
            </a:pPr>
            <a:r>
              <a:rPr lang="it-IT" sz="1800" dirty="0">
                <a:solidFill>
                  <a:srgbClr val="000000"/>
                </a:solidFill>
                <a:latin typeface="Arial Narrow" panose="020B0606020202030204" pitchFamily="34" charset="0"/>
              </a:rPr>
              <a:t>nessun Comune (o quasi) supera uno scostamento così ampio, né in diminuzione né in aumento</a:t>
            </a:r>
          </a:p>
          <a:p>
            <a:pPr algn="just" eaLnBrk="0" fontAlgn="base" hangingPunct="0">
              <a:lnSpc>
                <a:spcPct val="114000"/>
              </a:lnSpc>
              <a:spcBef>
                <a:spcPts val="1200"/>
              </a:spcBef>
              <a:spcAft>
                <a:spcPct val="0"/>
              </a:spcAft>
              <a:buClr>
                <a:srgbClr val="005E7D"/>
              </a:buClr>
            </a:pPr>
            <a:r>
              <a:rPr lang="it-IT" sz="1800" dirty="0">
                <a:solidFill>
                  <a:srgbClr val="000000"/>
                </a:solidFill>
                <a:latin typeface="Arial Narrow" panose="020B0606020202030204" pitchFamily="34" charset="0"/>
              </a:rPr>
              <a:t>Verrebbe così di fatto abbandonato il sistema di mitigazione degli effetti perequativi finora assicurato (nel 2016 anche con il cosiddetto «correttivo statistico»), che ha reso possibile la perequazione</a:t>
            </a:r>
          </a:p>
        </p:txBody>
      </p:sp>
    </p:spTree>
    <p:extLst>
      <p:ext uri="{BB962C8B-B14F-4D97-AF65-F5344CB8AC3E}">
        <p14:creationId xmlns:p14="http://schemas.microsoft.com/office/powerpoint/2010/main" val="848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634438" y="491255"/>
            <a:ext cx="7848872"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it-IT"/>
            </a:defPPr>
            <a:lvl1pPr eaLnBrk="1" hangingPunct="1">
              <a:defRPr sz="2600" b="1" i="1">
                <a:solidFill>
                  <a:srgbClr val="005E7D"/>
                </a:solidFill>
                <a:ea typeface="+mj-ea"/>
                <a:cs typeface="+mj-cs"/>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pPr fontAlgn="base">
              <a:spcBef>
                <a:spcPct val="0"/>
              </a:spcBef>
              <a:spcAft>
                <a:spcPct val="0"/>
              </a:spcAft>
            </a:pPr>
            <a:r>
              <a:rPr lang="it-IT" i="0" dirty="0" smtClean="0"/>
              <a:t>FSC 2017: correttivo perequativo  2/2</a:t>
            </a:r>
            <a:endParaRPr lang="it-IT" i="0" dirty="0"/>
          </a:p>
        </p:txBody>
      </p:sp>
      <p:sp>
        <p:nvSpPr>
          <p:cNvPr id="5" name="Segnaposto numero diapositiva 1"/>
          <p:cNvSpPr>
            <a:spLocks noGrp="1"/>
          </p:cNvSpPr>
          <p:nvPr>
            <p:ph type="sldNum" sz="quarter" idx="12"/>
          </p:nvPr>
        </p:nvSpPr>
        <p:spPr>
          <a:xfrm>
            <a:off x="8131175" y="6299200"/>
            <a:ext cx="7302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F1EED596-58C5-4F2C-9EC8-D4EB3A1E0744}" type="slidenum">
              <a:rPr lang="it-IT" altLang="it-IT" sz="1200" smtClean="0">
                <a:solidFill>
                  <a:srgbClr val="000000"/>
                </a:solidFill>
              </a:rPr>
              <a:pPr/>
              <a:t>44</a:t>
            </a:fld>
            <a:endParaRPr lang="it-IT" altLang="it-IT" sz="1200" dirty="0" smtClean="0">
              <a:solidFill>
                <a:srgbClr val="000000"/>
              </a:solidFill>
            </a:endParaRPr>
          </a:p>
        </p:txBody>
      </p:sp>
      <p:sp>
        <p:nvSpPr>
          <p:cNvPr id="6" name="Rettangolo 1"/>
          <p:cNvSpPr>
            <a:spLocks noChangeArrowheads="1"/>
          </p:cNvSpPr>
          <p:nvPr/>
        </p:nvSpPr>
        <p:spPr bwMode="auto">
          <a:xfrm>
            <a:off x="566199" y="1104412"/>
            <a:ext cx="8059186" cy="5531771"/>
          </a:xfrm>
          <a:prstGeom prst="rect">
            <a:avLst/>
          </a:prstGeom>
          <a:noFill/>
          <a:ln w="9525">
            <a:noFill/>
            <a:miter lim="800000"/>
            <a:headEnd/>
            <a:tailEnd/>
          </a:ln>
        </p:spPr>
        <p:txBody>
          <a:bodyPr wrap="square">
            <a:spAutoFit/>
          </a:bodyPr>
          <a:lstStyle/>
          <a:p>
            <a:pPr algn="just" eaLnBrk="0" fontAlgn="base" hangingPunct="0">
              <a:lnSpc>
                <a:spcPct val="110000"/>
              </a:lnSpc>
              <a:spcAft>
                <a:spcPts val="400"/>
              </a:spcAft>
            </a:pPr>
            <a:r>
              <a:rPr lang="it-IT" sz="2000" b="1" dirty="0" smtClean="0">
                <a:solidFill>
                  <a:srgbClr val="C00000"/>
                </a:solidFill>
                <a:latin typeface="Arial Narrow" panose="020B0606020202030204" pitchFamily="34" charset="0"/>
                <a:cs typeface="Arial" charset="0"/>
              </a:rPr>
              <a:t>ACCORDO DEL 19 GENNAIO</a:t>
            </a:r>
            <a:endParaRPr lang="it-IT" sz="2000" b="1" dirty="0">
              <a:solidFill>
                <a:srgbClr val="C00000"/>
              </a:solidFill>
              <a:latin typeface="Arial Narrow" panose="020B0606020202030204" pitchFamily="34" charset="0"/>
              <a:cs typeface="Arial" charset="0"/>
            </a:endParaRPr>
          </a:p>
          <a:p>
            <a:pPr marL="285750" indent="-285750" algn="just" eaLnBrk="0" fontAlgn="base" hangingPunct="0">
              <a:lnSpc>
                <a:spcPct val="110000"/>
              </a:lnSpc>
              <a:spcAft>
                <a:spcPts val="400"/>
              </a:spcAft>
              <a:buClr>
                <a:srgbClr val="005E7D"/>
              </a:buClr>
              <a:buFont typeface="Arial" panose="020B0604020202020204" pitchFamily="34" charset="0"/>
              <a:buChar char="•"/>
            </a:pPr>
            <a:r>
              <a:rPr lang="it-IT" sz="1800" dirty="0">
                <a:solidFill>
                  <a:srgbClr val="000000"/>
                </a:solidFill>
                <a:latin typeface="Arial Narrow" panose="020B0606020202030204" pitchFamily="34" charset="0"/>
                <a:cs typeface="Arial" charset="0"/>
              </a:rPr>
              <a:t>il limite alle variazioni di risorse viene ridotto alle </a:t>
            </a:r>
            <a:r>
              <a:rPr lang="it-IT" sz="1800" b="1" dirty="0">
                <a:solidFill>
                  <a:srgbClr val="000000"/>
                </a:solidFill>
                <a:latin typeface="Arial Narrow" panose="020B0606020202030204" pitchFamily="34" charset="0"/>
                <a:cs typeface="Arial" charset="0"/>
              </a:rPr>
              <a:t>soglie </a:t>
            </a:r>
            <a:r>
              <a:rPr lang="it-IT" sz="1200" b="1" dirty="0" smtClean="0">
                <a:solidFill>
                  <a:srgbClr val="000000"/>
                </a:solidFill>
                <a:latin typeface="Arial Narrow" panose="020B0606020202030204" pitchFamily="34" charset="0"/>
                <a:cs typeface="Arial" charset="0"/>
              </a:rPr>
              <a:t>±</a:t>
            </a:r>
            <a:r>
              <a:rPr lang="it-IT" sz="1800" b="1" dirty="0" smtClean="0">
                <a:solidFill>
                  <a:srgbClr val="000000"/>
                </a:solidFill>
                <a:latin typeface="Arial Narrow" panose="020B0606020202030204" pitchFamily="34" charset="0"/>
                <a:cs typeface="Arial" charset="0"/>
              </a:rPr>
              <a:t>4</a:t>
            </a:r>
            <a:r>
              <a:rPr lang="it-IT" sz="1800" b="1" dirty="0">
                <a:solidFill>
                  <a:srgbClr val="000000"/>
                </a:solidFill>
                <a:latin typeface="Arial Narrow" panose="020B0606020202030204" pitchFamily="34" charset="0"/>
                <a:cs typeface="Arial" charset="0"/>
              </a:rPr>
              <a:t>% (modifica al co. 450</a:t>
            </a:r>
            <a:r>
              <a:rPr lang="it-IT" sz="1800" b="1" dirty="0" smtClean="0">
                <a:solidFill>
                  <a:srgbClr val="000000"/>
                </a:solidFill>
                <a:latin typeface="Arial Narrow" panose="020B0606020202030204" pitchFamily="34" charset="0"/>
                <a:cs typeface="Arial" charset="0"/>
              </a:rPr>
              <a:t>).   </a:t>
            </a:r>
            <a:r>
              <a:rPr lang="it-IT" sz="1800" dirty="0">
                <a:solidFill>
                  <a:srgbClr val="000000"/>
                </a:solidFill>
                <a:latin typeface="Arial Narrow" panose="020B0606020202030204" pitchFamily="34" charset="0"/>
                <a:cs typeface="Arial" charset="0"/>
              </a:rPr>
              <a:t>Le nuove soglie incidono su circa 1000 comuni (distribuiti in modo simmetrico tra aumenti e diminuzioni) e redistribuiscono circa 10 mln. di euro</a:t>
            </a:r>
          </a:p>
          <a:p>
            <a:pPr marL="285750" indent="-285750" algn="just" eaLnBrk="0" fontAlgn="base" hangingPunct="0">
              <a:lnSpc>
                <a:spcPct val="110000"/>
              </a:lnSpc>
              <a:spcAft>
                <a:spcPts val="400"/>
              </a:spcAft>
              <a:buClr>
                <a:srgbClr val="005E7D"/>
              </a:buClr>
              <a:buFont typeface="Arial" panose="020B0604020202020204" pitchFamily="34" charset="0"/>
              <a:buChar char="•"/>
            </a:pPr>
            <a:r>
              <a:rPr lang="it-IT" sz="1800" dirty="0">
                <a:solidFill>
                  <a:srgbClr val="000000"/>
                </a:solidFill>
                <a:latin typeface="Arial Narrow" panose="020B0606020202030204" pitchFamily="34" charset="0"/>
                <a:cs typeface="Arial" charset="0"/>
              </a:rPr>
              <a:t>viene aggiunta una </a:t>
            </a:r>
            <a:r>
              <a:rPr lang="it-IT" sz="1800" b="1" dirty="0">
                <a:solidFill>
                  <a:srgbClr val="000000"/>
                </a:solidFill>
                <a:latin typeface="Arial Narrow" panose="020B0606020202030204" pitchFamily="34" charset="0"/>
                <a:cs typeface="Arial" charset="0"/>
              </a:rPr>
              <a:t>integrazione </a:t>
            </a:r>
            <a:r>
              <a:rPr lang="it-IT" sz="1800" b="1" i="1" dirty="0">
                <a:solidFill>
                  <a:srgbClr val="000000"/>
                </a:solidFill>
                <a:latin typeface="Arial Narrow" panose="020B0606020202030204" pitchFamily="34" charset="0"/>
                <a:cs typeface="Arial" charset="0"/>
              </a:rPr>
              <a:t>una tantum</a:t>
            </a:r>
            <a:r>
              <a:rPr lang="it-IT" sz="1800" b="1" dirty="0">
                <a:solidFill>
                  <a:srgbClr val="000000"/>
                </a:solidFill>
                <a:latin typeface="Arial Narrow" panose="020B0606020202030204" pitchFamily="34" charset="0"/>
                <a:cs typeface="Arial" charset="0"/>
              </a:rPr>
              <a:t> di 25 mln. di euro </a:t>
            </a:r>
            <a:r>
              <a:rPr lang="it-IT" sz="1800" dirty="0">
                <a:solidFill>
                  <a:srgbClr val="000000"/>
                </a:solidFill>
                <a:latin typeface="Arial Narrow" panose="020B0606020202030204" pitchFamily="34" charset="0"/>
                <a:cs typeface="Arial" charset="0"/>
              </a:rPr>
              <a:t>(co.450</a:t>
            </a:r>
            <a:r>
              <a:rPr lang="it-IT" sz="1800" i="1" dirty="0">
                <a:solidFill>
                  <a:srgbClr val="000000"/>
                </a:solidFill>
                <a:latin typeface="Arial Narrow" panose="020B0606020202030204" pitchFamily="34" charset="0"/>
                <a:cs typeface="Arial" charset="0"/>
              </a:rPr>
              <a:t>bis</a:t>
            </a:r>
            <a:r>
              <a:rPr lang="it-IT" sz="1800" dirty="0">
                <a:solidFill>
                  <a:srgbClr val="000000"/>
                </a:solidFill>
                <a:latin typeface="Arial Narrow" panose="020B0606020202030204" pitchFamily="34" charset="0"/>
                <a:cs typeface="Arial" charset="0"/>
              </a:rPr>
              <a:t>) da assegnare </a:t>
            </a:r>
            <a:r>
              <a:rPr lang="it-IT" sz="1800" b="1" dirty="0">
                <a:solidFill>
                  <a:srgbClr val="000000"/>
                </a:solidFill>
                <a:latin typeface="Arial Narrow" panose="020B0606020202030204" pitchFamily="34" charset="0"/>
                <a:cs typeface="Arial" charset="0"/>
              </a:rPr>
              <a:t>agli enti che perdono più dell’1,3% </a:t>
            </a:r>
            <a:r>
              <a:rPr lang="it-IT" sz="1800" dirty="0">
                <a:solidFill>
                  <a:srgbClr val="000000"/>
                </a:solidFill>
                <a:latin typeface="Arial Narrow" panose="020B0606020202030204" pitchFamily="34" charset="0"/>
                <a:cs typeface="Arial" charset="0"/>
              </a:rPr>
              <a:t>delle risorse rispetto al 2016 (in proporzione della distanza) e che rispondono a due ulteriori criteri:</a:t>
            </a:r>
          </a:p>
          <a:p>
            <a:pPr marL="742950" lvl="1" indent="-285750" algn="just" eaLnBrk="0" fontAlgn="base" hangingPunct="0">
              <a:lnSpc>
                <a:spcPct val="110000"/>
              </a:lnSpc>
              <a:spcAft>
                <a:spcPts val="400"/>
              </a:spcAft>
              <a:buFont typeface="Wingdings" panose="05000000000000000000" pitchFamily="2" charset="2"/>
              <a:buChar char="Ø"/>
            </a:pPr>
            <a:r>
              <a:rPr lang="it-IT" sz="1800" dirty="0">
                <a:solidFill>
                  <a:srgbClr val="000000"/>
                </a:solidFill>
                <a:latin typeface="Arial Narrow" panose="020B0606020202030204" pitchFamily="34" charset="0"/>
                <a:cs typeface="Arial" charset="0"/>
              </a:rPr>
              <a:t>sono penalizzati dal passaggio alla nuova metodologia di calcolo dei fabbisogni</a:t>
            </a:r>
          </a:p>
          <a:p>
            <a:pPr marL="742950" lvl="1" indent="-285750" algn="just" eaLnBrk="0" fontAlgn="base" hangingPunct="0">
              <a:lnSpc>
                <a:spcPct val="110000"/>
              </a:lnSpc>
              <a:spcAft>
                <a:spcPts val="400"/>
              </a:spcAft>
              <a:buFont typeface="Wingdings" panose="05000000000000000000" pitchFamily="2" charset="2"/>
              <a:buChar char="Ø"/>
            </a:pPr>
            <a:r>
              <a:rPr lang="it-IT" sz="1800" dirty="0">
                <a:solidFill>
                  <a:srgbClr val="000000"/>
                </a:solidFill>
                <a:latin typeface="Arial Narrow" panose="020B0606020202030204" pitchFamily="34" charset="0"/>
                <a:cs typeface="Arial" charset="0"/>
              </a:rPr>
              <a:t>registrano una riduzione di risorse rispetto alle risorse storiche (calcolate cioè senza </a:t>
            </a:r>
            <a:r>
              <a:rPr lang="it-IT" sz="1800" dirty="0" smtClean="0">
                <a:solidFill>
                  <a:srgbClr val="000000"/>
                </a:solidFill>
                <a:latin typeface="Arial Narrow" panose="020B0606020202030204" pitchFamily="34" charset="0"/>
                <a:cs typeface="Arial" charset="0"/>
              </a:rPr>
              <a:t>l’applicazione </a:t>
            </a:r>
            <a:r>
              <a:rPr lang="it-IT" sz="1800" dirty="0">
                <a:solidFill>
                  <a:srgbClr val="000000"/>
                </a:solidFill>
                <a:latin typeface="Arial Narrow" panose="020B0606020202030204" pitchFamily="34" charset="0"/>
                <a:cs typeface="Arial" charset="0"/>
              </a:rPr>
              <a:t>della </a:t>
            </a:r>
            <a:r>
              <a:rPr lang="it-IT" sz="1800" dirty="0" smtClean="0">
                <a:solidFill>
                  <a:srgbClr val="000000"/>
                </a:solidFill>
                <a:latin typeface="Arial Narrow" panose="020B0606020202030204" pitchFamily="34" charset="0"/>
                <a:cs typeface="Arial" charset="0"/>
              </a:rPr>
              <a:t>perequazione)</a:t>
            </a:r>
          </a:p>
          <a:p>
            <a:pPr algn="just" eaLnBrk="0" fontAlgn="base" hangingPunct="0">
              <a:lnSpc>
                <a:spcPct val="110000"/>
              </a:lnSpc>
              <a:spcBef>
                <a:spcPts val="600"/>
              </a:spcBef>
              <a:spcAft>
                <a:spcPts val="600"/>
              </a:spcAft>
            </a:pPr>
            <a:r>
              <a:rPr lang="it-IT" sz="1800" b="1" dirty="0" smtClean="0">
                <a:solidFill>
                  <a:srgbClr val="000000"/>
                </a:solidFill>
                <a:latin typeface="Arial Narrow" panose="020B0606020202030204" pitchFamily="34" charset="0"/>
                <a:cs typeface="Arial" charset="0"/>
              </a:rPr>
              <a:t>I dati pubblicati considerano queste modifiche, ma serve un intervento normativo</a:t>
            </a:r>
            <a:endParaRPr lang="it-IT" sz="1800" b="1" dirty="0" smtClean="0">
              <a:solidFill>
                <a:srgbClr val="000000"/>
              </a:solidFill>
              <a:latin typeface="Arial Narrow" panose="020B0606020202030204" pitchFamily="34" charset="0"/>
            </a:endParaRPr>
          </a:p>
          <a:p>
            <a:pPr marL="285750" indent="-285750" algn="just" eaLnBrk="0" fontAlgn="base" hangingPunct="0">
              <a:lnSpc>
                <a:spcPct val="110000"/>
              </a:lnSpc>
              <a:spcAft>
                <a:spcPts val="400"/>
              </a:spcAft>
              <a:buClr>
                <a:srgbClr val="005E7D"/>
              </a:buClr>
              <a:buFont typeface="Arial" panose="020B0604020202020204" pitchFamily="34" charset="0"/>
              <a:buChar char="•"/>
            </a:pPr>
            <a:r>
              <a:rPr lang="it-IT" sz="1800" b="1" dirty="0" smtClean="0">
                <a:solidFill>
                  <a:srgbClr val="000000"/>
                </a:solidFill>
                <a:latin typeface="Arial Narrow" panose="020B0606020202030204" pitchFamily="34" charset="0"/>
                <a:cs typeface="Arial" charset="0"/>
              </a:rPr>
              <a:t>Tuttavia</a:t>
            </a:r>
            <a:r>
              <a:rPr lang="it-IT" sz="1800" dirty="0" smtClean="0">
                <a:solidFill>
                  <a:srgbClr val="000000"/>
                </a:solidFill>
                <a:latin typeface="Arial Narrow" panose="020B0606020202030204" pitchFamily="34" charset="0"/>
                <a:cs typeface="Arial" charset="0"/>
              </a:rPr>
              <a:t> </a:t>
            </a:r>
            <a:r>
              <a:rPr lang="it-IT" sz="1800" dirty="0">
                <a:solidFill>
                  <a:srgbClr val="000000"/>
                </a:solidFill>
                <a:latin typeface="Arial Narrow" panose="020B0606020202030204" pitchFamily="34" charset="0"/>
                <a:cs typeface="Arial" charset="0"/>
              </a:rPr>
              <a:t>l’insieme dei criteri di correzione applicati è più restrittivo rispetto al 2016</a:t>
            </a:r>
          </a:p>
          <a:p>
            <a:pPr marL="742950" lvl="1" indent="-285750" algn="just" eaLnBrk="0" fontAlgn="base" hangingPunct="0">
              <a:lnSpc>
                <a:spcPct val="110000"/>
              </a:lnSpc>
              <a:spcAft>
                <a:spcPts val="400"/>
              </a:spcAft>
              <a:buFont typeface="Wingdings" panose="05000000000000000000" pitchFamily="2" charset="2"/>
              <a:buChar char="Ø"/>
            </a:pPr>
            <a:r>
              <a:rPr lang="it-IT" sz="1800" dirty="0">
                <a:solidFill>
                  <a:srgbClr val="000000"/>
                </a:solidFill>
                <a:latin typeface="Arial Narrow" panose="020B0606020202030204" pitchFamily="34" charset="0"/>
                <a:cs typeface="Arial" charset="0"/>
              </a:rPr>
              <a:t>un numero minore di Comuni è beneficiato dalle correzioni</a:t>
            </a:r>
          </a:p>
          <a:p>
            <a:pPr marL="742950" lvl="1" indent="-285750" algn="just" eaLnBrk="0" fontAlgn="base" hangingPunct="0">
              <a:lnSpc>
                <a:spcPct val="110000"/>
              </a:lnSpc>
              <a:spcAft>
                <a:spcPts val="400"/>
              </a:spcAft>
              <a:buFont typeface="Wingdings" panose="05000000000000000000" pitchFamily="2" charset="2"/>
              <a:buChar char="Ø"/>
            </a:pPr>
            <a:r>
              <a:rPr lang="it-IT" sz="1800" dirty="0">
                <a:solidFill>
                  <a:srgbClr val="000000"/>
                </a:solidFill>
                <a:latin typeface="Arial Narrow" panose="020B0606020202030204" pitchFamily="34" charset="0"/>
                <a:cs typeface="Arial" charset="0"/>
              </a:rPr>
              <a:t>alcuni enti subiscono perdite importanti ma non godono di alcuna integrazione (la perdita non raggiunge il -4% e uno dei due criteri aggiuntivi non è </a:t>
            </a:r>
            <a:r>
              <a:rPr lang="it-IT" sz="1800" dirty="0" smtClean="0">
                <a:solidFill>
                  <a:srgbClr val="000000"/>
                </a:solidFill>
                <a:latin typeface="Arial Narrow" panose="020B0606020202030204" pitchFamily="34" charset="0"/>
                <a:cs typeface="Arial" charset="0"/>
              </a:rPr>
              <a:t>soddisfatto)</a:t>
            </a:r>
            <a:endParaRPr lang="it-IT" sz="1800" dirty="0">
              <a:solidFill>
                <a:srgbClr val="000000"/>
              </a:solidFill>
              <a:latin typeface="Arial Narrow" panose="020B0606020202030204" pitchFamily="34" charset="0"/>
              <a:cs typeface="Arial" charset="0"/>
            </a:endParaRPr>
          </a:p>
          <a:p>
            <a:pPr marL="742950" lvl="1" indent="-285750" algn="just" eaLnBrk="0" fontAlgn="base" hangingPunct="0">
              <a:lnSpc>
                <a:spcPct val="110000"/>
              </a:lnSpc>
              <a:spcAft>
                <a:spcPts val="400"/>
              </a:spcAft>
              <a:buFont typeface="Wingdings" panose="05000000000000000000" pitchFamily="2" charset="2"/>
              <a:buChar char="Ø"/>
            </a:pPr>
            <a:r>
              <a:rPr lang="it-IT" sz="1800" dirty="0">
                <a:solidFill>
                  <a:srgbClr val="000000"/>
                </a:solidFill>
                <a:latin typeface="Arial Narrow" panose="020B0606020202030204" pitchFamily="34" charset="0"/>
                <a:cs typeface="Arial" charset="0"/>
              </a:rPr>
              <a:t>sarebbe opportuno </a:t>
            </a:r>
            <a:r>
              <a:rPr lang="it-IT" sz="1800" dirty="0" smtClean="0">
                <a:solidFill>
                  <a:srgbClr val="000000"/>
                </a:solidFill>
                <a:latin typeface="Arial Narrow" panose="020B0606020202030204" pitchFamily="34" charset="0"/>
                <a:cs typeface="Arial" charset="0"/>
              </a:rPr>
              <a:t>un </a:t>
            </a:r>
            <a:r>
              <a:rPr lang="it-IT" sz="1800" dirty="0">
                <a:solidFill>
                  <a:srgbClr val="000000"/>
                </a:solidFill>
                <a:latin typeface="Arial Narrow" panose="020B0606020202030204" pitchFamily="34" charset="0"/>
                <a:cs typeface="Arial" charset="0"/>
              </a:rPr>
              <a:t>ulteriore ammontare di risorse per evitare queste distorsioni</a:t>
            </a:r>
          </a:p>
        </p:txBody>
      </p:sp>
    </p:spTree>
    <p:extLst>
      <p:ext uri="{BB962C8B-B14F-4D97-AF65-F5344CB8AC3E}">
        <p14:creationId xmlns:p14="http://schemas.microsoft.com/office/powerpoint/2010/main" val="3766174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p:cNvSpPr txBox="1">
            <a:spLocks/>
          </p:cNvSpPr>
          <p:nvPr/>
        </p:nvSpPr>
        <p:spPr>
          <a:xfrm>
            <a:off x="773803" y="394040"/>
            <a:ext cx="6482686" cy="769441"/>
          </a:xfrm>
          <a:prstGeom prst="rect">
            <a:avLst/>
          </a:prstGeom>
        </p:spPr>
        <p:txBody>
          <a:bodyPr vert="horz" wrap="square" lIns="91440" tIns="45720" rIns="91440" bIns="45720" rtlCol="0" anchor="t">
            <a:spAutoFit/>
          </a:bodyPr>
          <a:lstStyle>
            <a:lvl1pPr algn="l" defTabSz="457200" rtl="0" eaLnBrk="1" latinLnBrk="0" hangingPunct="1">
              <a:lnSpc>
                <a:spcPts val="3100"/>
              </a:lnSpc>
              <a:spcBef>
                <a:spcPct val="0"/>
              </a:spcBef>
              <a:buNone/>
              <a:defRPr sz="3000" b="1" kern="1200">
                <a:solidFill>
                  <a:srgbClr val="004B6B"/>
                </a:solidFill>
                <a:latin typeface="Arial"/>
                <a:ea typeface="+mj-ea"/>
                <a:cs typeface="Arial"/>
              </a:defRPr>
            </a:lvl1pPr>
          </a:lstStyle>
          <a:p>
            <a:pPr>
              <a:lnSpc>
                <a:spcPct val="100000"/>
              </a:lnSpc>
            </a:pPr>
            <a:r>
              <a:rPr lang="it-IT" sz="2400" dirty="0" smtClean="0"/>
              <a:t>Schema FSC 2017</a:t>
            </a:r>
          </a:p>
          <a:p>
            <a:pPr>
              <a:lnSpc>
                <a:spcPct val="100000"/>
              </a:lnSpc>
            </a:pPr>
            <a:r>
              <a:rPr lang="it-IT" sz="2000" i="1" dirty="0" smtClean="0"/>
              <a:t>Un caso di perequazione negativa con correttivo</a:t>
            </a:r>
          </a:p>
        </p:txBody>
      </p:sp>
      <p:sp>
        <p:nvSpPr>
          <p:cNvPr id="6" name="Segnaposto numero diapositiva 5"/>
          <p:cNvSpPr>
            <a:spLocks noGrp="1"/>
          </p:cNvSpPr>
          <p:nvPr>
            <p:ph type="sldNum" sz="quarter" idx="12"/>
          </p:nvPr>
        </p:nvSpPr>
        <p:spPr/>
        <p:txBody>
          <a:bodyPr/>
          <a:lstStyle/>
          <a:p>
            <a:fld id="{C121BA9E-CF39-5A4C-A796-CE277B4E7A22}" type="slidenum">
              <a:rPr lang="it-IT" smtClean="0"/>
              <a:pPr/>
              <a:t>45</a:t>
            </a:fld>
            <a:endParaRPr lang="it-IT" dirty="0"/>
          </a:p>
        </p:txBody>
      </p:sp>
      <p:pic>
        <p:nvPicPr>
          <p:cNvPr id="2" name="Immagine 1"/>
          <p:cNvPicPr>
            <a:picLocks noChangeAspect="1"/>
          </p:cNvPicPr>
          <p:nvPr/>
        </p:nvPicPr>
        <p:blipFill>
          <a:blip r:embed="rId2"/>
          <a:stretch>
            <a:fillRect/>
          </a:stretch>
        </p:blipFill>
        <p:spPr>
          <a:xfrm>
            <a:off x="774785" y="1892472"/>
            <a:ext cx="7704000" cy="3754832"/>
          </a:xfrm>
          <a:prstGeom prst="rect">
            <a:avLst/>
          </a:prstGeom>
        </p:spPr>
      </p:pic>
    </p:spTree>
    <p:extLst>
      <p:ext uri="{BB962C8B-B14F-4D97-AF65-F5344CB8AC3E}">
        <p14:creationId xmlns:p14="http://schemas.microsoft.com/office/powerpoint/2010/main" val="2773660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288" y="1694762"/>
            <a:ext cx="5400000" cy="367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1310910" y="5805264"/>
            <a:ext cx="6522177" cy="547073"/>
          </a:xfrm>
          <a:prstGeom prst="rect">
            <a:avLst/>
          </a:prstGeom>
          <a:noFill/>
        </p:spPr>
        <p:txBody>
          <a:bodyPr wrap="square" rtlCol="0">
            <a:spAutoFit/>
          </a:bodyPr>
          <a:lstStyle/>
          <a:p>
            <a:pPr algn="ctr">
              <a:lnSpc>
                <a:spcPct val="110000"/>
              </a:lnSpc>
            </a:pPr>
            <a:r>
              <a:rPr lang="it-IT" sz="1400" dirty="0">
                <a:latin typeface="Arial Narrow" panose="020B0606020202030204" pitchFamily="34" charset="0"/>
              </a:rPr>
              <a:t>L’effetto perequativo è misurato dalla differenza di dotazione di risorse (FSC) rispetto all’anno base 2014, dovuta alla sola perequazione</a:t>
            </a:r>
          </a:p>
        </p:txBody>
      </p:sp>
      <p:sp>
        <p:nvSpPr>
          <p:cNvPr id="11" name="Titolo 1"/>
          <p:cNvSpPr>
            <a:spLocks noGrp="1"/>
          </p:cNvSpPr>
          <p:nvPr>
            <p:ph type="title"/>
          </p:nvPr>
        </p:nvSpPr>
        <p:spPr>
          <a:xfrm>
            <a:off x="746621" y="507490"/>
            <a:ext cx="6835280" cy="817971"/>
          </a:xfrm>
        </p:spPr>
        <p:txBody>
          <a:bodyPr>
            <a:noAutofit/>
          </a:bodyPr>
          <a:lstStyle/>
          <a:p>
            <a:r>
              <a:rPr lang="it-IT" sz="2400" dirty="0"/>
              <a:t>L’avvio della perequazione per un graduale superamento della spesa storica </a:t>
            </a:r>
            <a:r>
              <a:rPr lang="it-IT" sz="2400" dirty="0" smtClean="0"/>
              <a:t>1/4</a:t>
            </a:r>
            <a:endParaRPr lang="it-IT" sz="2400" b="1" dirty="0"/>
          </a:p>
        </p:txBody>
      </p:sp>
      <p:sp>
        <p:nvSpPr>
          <p:cNvPr id="6" name="Segnaposto numero diapositiva 1"/>
          <p:cNvSpPr>
            <a:spLocks noGrp="1"/>
          </p:cNvSpPr>
          <p:nvPr>
            <p:ph type="sldNum" sz="quarter" idx="12"/>
          </p:nvPr>
        </p:nvSpPr>
        <p:spPr>
          <a:xfrm>
            <a:off x="8131175" y="6299200"/>
            <a:ext cx="730250" cy="457200"/>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46</a:t>
            </a:fld>
            <a:endParaRPr lang="it-IT" altLang="it-IT" sz="1200" dirty="0"/>
          </a:p>
        </p:txBody>
      </p:sp>
      <p:sp>
        <p:nvSpPr>
          <p:cNvPr id="10" name="CasellaDiTesto 9"/>
          <p:cNvSpPr txBox="1"/>
          <p:nvPr/>
        </p:nvSpPr>
        <p:spPr>
          <a:xfrm>
            <a:off x="3353044" y="5301208"/>
            <a:ext cx="2659116" cy="215444"/>
          </a:xfrm>
          <a:prstGeom prst="rect">
            <a:avLst/>
          </a:prstGeom>
          <a:noFill/>
        </p:spPr>
        <p:txBody>
          <a:bodyPr wrap="square" rtlCol="0">
            <a:spAutoFit/>
          </a:bodyPr>
          <a:lstStyle/>
          <a:p>
            <a:pPr algn="ctr" defTabSz="457200" eaLnBrk="1" fontAlgn="auto" hangingPunct="1">
              <a:spcBef>
                <a:spcPts val="0"/>
              </a:spcBef>
              <a:spcAft>
                <a:spcPts val="0"/>
              </a:spcAft>
            </a:pPr>
            <a:r>
              <a:rPr lang="it-IT" sz="800" i="1" dirty="0" smtClean="0">
                <a:solidFill>
                  <a:prstClr val="black"/>
                </a:solidFill>
                <a:latin typeface="Arial Narrow" panose="020B0606020202030204" pitchFamily="34" charset="0"/>
                <a:ea typeface="+mn-ea"/>
              </a:rPr>
              <a:t>Fonte: elaborazioni IFEL su dati Ministero dell’Interno</a:t>
            </a:r>
            <a:endParaRPr lang="it-IT" sz="800" i="1" dirty="0">
              <a:solidFill>
                <a:prstClr val="black"/>
              </a:solidFill>
              <a:latin typeface="Arial Narrow" panose="020B0606020202030204" pitchFamily="34" charset="0"/>
              <a:ea typeface="+mn-ea"/>
            </a:endParaRPr>
          </a:p>
        </p:txBody>
      </p:sp>
      <p:sp>
        <p:nvSpPr>
          <p:cNvPr id="8" name="CasellaDiTesto 7"/>
          <p:cNvSpPr txBox="1"/>
          <p:nvPr/>
        </p:nvSpPr>
        <p:spPr>
          <a:xfrm>
            <a:off x="1099611" y="1484784"/>
            <a:ext cx="6854781" cy="338554"/>
          </a:xfrm>
          <a:prstGeom prst="rect">
            <a:avLst/>
          </a:prstGeom>
          <a:noFill/>
        </p:spPr>
        <p:txBody>
          <a:bodyPr wrap="square" rtlCol="0">
            <a:spAutoFit/>
          </a:bodyPr>
          <a:lstStyle/>
          <a:p>
            <a:r>
              <a:rPr lang="it-IT" sz="1600" b="1" i="1" dirty="0">
                <a:solidFill>
                  <a:srgbClr val="005E7D"/>
                </a:solidFill>
                <a:latin typeface="Arial Narrow" panose="020B0606020202030204" pitchFamily="34" charset="0"/>
              </a:rPr>
              <a:t>La perequazione </a:t>
            </a:r>
            <a:r>
              <a:rPr lang="it-IT" sz="1600" b="1" i="1" dirty="0" smtClean="0">
                <a:solidFill>
                  <a:srgbClr val="005E7D"/>
                </a:solidFill>
                <a:latin typeface="Arial Narrow" panose="020B0606020202030204" pitchFamily="34" charset="0"/>
              </a:rPr>
              <a:t>2017: effetto </a:t>
            </a:r>
            <a:r>
              <a:rPr lang="it-IT" sz="1600" b="1" i="1" dirty="0">
                <a:solidFill>
                  <a:srgbClr val="005E7D"/>
                </a:solidFill>
                <a:latin typeface="Arial Narrow" panose="020B0606020202030204" pitchFamily="34" charset="0"/>
              </a:rPr>
              <a:t>perequativo </a:t>
            </a:r>
            <a:r>
              <a:rPr lang="it-IT" sz="1600" b="1" i="1" dirty="0" smtClean="0">
                <a:solidFill>
                  <a:srgbClr val="005E7D"/>
                </a:solidFill>
                <a:latin typeface="Arial Narrow" panose="020B0606020202030204" pitchFamily="34" charset="0"/>
              </a:rPr>
              <a:t>pro capite </a:t>
            </a:r>
            <a:r>
              <a:rPr lang="it-IT" sz="1600" b="1" i="1" dirty="0">
                <a:solidFill>
                  <a:srgbClr val="005E7D"/>
                </a:solidFill>
                <a:latin typeface="Arial Narrow" panose="020B0606020202030204" pitchFamily="34" charset="0"/>
              </a:rPr>
              <a:t>per fasce demografiche</a:t>
            </a:r>
          </a:p>
        </p:txBody>
      </p:sp>
      <p:sp>
        <p:nvSpPr>
          <p:cNvPr id="12" name="CasellaDiTesto 11"/>
          <p:cNvSpPr txBox="1"/>
          <p:nvPr/>
        </p:nvSpPr>
        <p:spPr>
          <a:xfrm>
            <a:off x="798141" y="3301014"/>
            <a:ext cx="1257630" cy="584775"/>
          </a:xfrm>
          <a:prstGeom prst="rect">
            <a:avLst/>
          </a:prstGeom>
          <a:noFill/>
        </p:spPr>
        <p:txBody>
          <a:bodyPr wrap="square" rtlCol="0">
            <a:spAutoFit/>
          </a:bodyPr>
          <a:lstStyle/>
          <a:p>
            <a:pPr algn="ctr"/>
            <a:r>
              <a:rPr lang="it-IT" sz="1600" b="1" dirty="0" smtClean="0">
                <a:latin typeface="Arial Narrow" panose="020B0606020202030204" pitchFamily="34" charset="0"/>
              </a:rPr>
              <a:t>DETTAGLIO</a:t>
            </a:r>
          </a:p>
          <a:p>
            <a:pPr algn="ctr"/>
            <a:r>
              <a:rPr lang="it-IT" sz="1600" b="1" dirty="0" smtClean="0">
                <a:latin typeface="Arial Narrow" panose="020B0606020202030204" pitchFamily="34" charset="0"/>
              </a:rPr>
              <a:t>NAZIONALE</a:t>
            </a:r>
          </a:p>
        </p:txBody>
      </p:sp>
      <p:sp>
        <p:nvSpPr>
          <p:cNvPr id="13" name="Ovale 12"/>
          <p:cNvSpPr/>
          <p:nvPr/>
        </p:nvSpPr>
        <p:spPr bwMode="auto">
          <a:xfrm>
            <a:off x="699239" y="3155017"/>
            <a:ext cx="1496497" cy="994063"/>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2" name="CasellaDiTesto 1"/>
          <p:cNvSpPr txBox="1"/>
          <p:nvPr/>
        </p:nvSpPr>
        <p:spPr>
          <a:xfrm>
            <a:off x="3131840" y="4581128"/>
            <a:ext cx="432048" cy="253916"/>
          </a:xfrm>
          <a:prstGeom prst="rect">
            <a:avLst/>
          </a:prstGeom>
          <a:noFill/>
        </p:spPr>
        <p:txBody>
          <a:bodyPr wrap="square" rtlCol="0">
            <a:spAutoFit/>
          </a:bodyPr>
          <a:lstStyle/>
          <a:p>
            <a:pPr algn="r"/>
            <a:r>
              <a:rPr lang="it-IT" sz="1000" dirty="0" smtClean="0">
                <a:latin typeface="Arial Narrow" panose="020B0606020202030204" pitchFamily="34" charset="0"/>
              </a:rPr>
              <a:t>2,2</a:t>
            </a:r>
            <a:endParaRPr lang="it-IT" sz="1050" dirty="0">
              <a:latin typeface="Arial Narrow" panose="020B0606020202030204" pitchFamily="34" charset="0"/>
            </a:endParaRPr>
          </a:p>
        </p:txBody>
      </p:sp>
    </p:spTree>
    <p:extLst>
      <p:ext uri="{BB962C8B-B14F-4D97-AF65-F5344CB8AC3E}">
        <p14:creationId xmlns:p14="http://schemas.microsoft.com/office/powerpoint/2010/main" val="24871579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91671"/>
            <a:ext cx="5760000" cy="369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1310910" y="5906263"/>
            <a:ext cx="6522177" cy="547073"/>
          </a:xfrm>
          <a:prstGeom prst="rect">
            <a:avLst/>
          </a:prstGeom>
          <a:noFill/>
        </p:spPr>
        <p:txBody>
          <a:bodyPr wrap="square" rtlCol="0">
            <a:spAutoFit/>
          </a:bodyPr>
          <a:lstStyle/>
          <a:p>
            <a:pPr algn="ctr">
              <a:lnSpc>
                <a:spcPct val="110000"/>
              </a:lnSpc>
            </a:pPr>
            <a:r>
              <a:rPr lang="it-IT" sz="1400" dirty="0">
                <a:latin typeface="Arial Narrow" panose="020B0606020202030204" pitchFamily="34" charset="0"/>
              </a:rPr>
              <a:t>L’effetto perequativo è misurato dalla differenza di dotazione di risorse (FSC) rispetto all’anno base 2014, dovuta alla sola perequazione</a:t>
            </a:r>
          </a:p>
        </p:txBody>
      </p:sp>
      <p:sp>
        <p:nvSpPr>
          <p:cNvPr id="11" name="Titolo 1"/>
          <p:cNvSpPr>
            <a:spLocks noGrp="1"/>
          </p:cNvSpPr>
          <p:nvPr>
            <p:ph type="title"/>
          </p:nvPr>
        </p:nvSpPr>
        <p:spPr>
          <a:xfrm>
            <a:off x="746621" y="507490"/>
            <a:ext cx="6835280" cy="817971"/>
          </a:xfrm>
        </p:spPr>
        <p:txBody>
          <a:bodyPr>
            <a:noAutofit/>
          </a:bodyPr>
          <a:lstStyle/>
          <a:p>
            <a:r>
              <a:rPr lang="it-IT" sz="2400" dirty="0"/>
              <a:t>L’avvio della perequazione per un graduale superamento della spesa storica </a:t>
            </a:r>
            <a:r>
              <a:rPr lang="it-IT" sz="2400" dirty="0" smtClean="0"/>
              <a:t>2/4</a:t>
            </a:r>
            <a:endParaRPr lang="it-IT" sz="2400" b="1" dirty="0"/>
          </a:p>
        </p:txBody>
      </p:sp>
      <p:sp>
        <p:nvSpPr>
          <p:cNvPr id="6" name="Segnaposto numero diapositiva 1"/>
          <p:cNvSpPr>
            <a:spLocks noGrp="1"/>
          </p:cNvSpPr>
          <p:nvPr>
            <p:ph type="sldNum" sz="quarter" idx="12"/>
          </p:nvPr>
        </p:nvSpPr>
        <p:spPr>
          <a:xfrm>
            <a:off x="8131175" y="6299200"/>
            <a:ext cx="730250" cy="457200"/>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47</a:t>
            </a:fld>
            <a:endParaRPr lang="it-IT" altLang="it-IT" sz="1200" dirty="0"/>
          </a:p>
        </p:txBody>
      </p:sp>
      <p:sp>
        <p:nvSpPr>
          <p:cNvPr id="10" name="CasellaDiTesto 9"/>
          <p:cNvSpPr txBox="1"/>
          <p:nvPr/>
        </p:nvSpPr>
        <p:spPr>
          <a:xfrm>
            <a:off x="3419872" y="5517812"/>
            <a:ext cx="2659116" cy="215444"/>
          </a:xfrm>
          <a:prstGeom prst="rect">
            <a:avLst/>
          </a:prstGeom>
          <a:noFill/>
        </p:spPr>
        <p:txBody>
          <a:bodyPr wrap="square" rtlCol="0">
            <a:spAutoFit/>
          </a:bodyPr>
          <a:lstStyle/>
          <a:p>
            <a:pPr algn="ctr" defTabSz="457200" eaLnBrk="1" fontAlgn="auto" hangingPunct="1">
              <a:spcBef>
                <a:spcPts val="0"/>
              </a:spcBef>
              <a:spcAft>
                <a:spcPts val="0"/>
              </a:spcAft>
            </a:pPr>
            <a:r>
              <a:rPr lang="it-IT" sz="800" i="1" dirty="0" smtClean="0">
                <a:solidFill>
                  <a:prstClr val="black"/>
                </a:solidFill>
                <a:latin typeface="Arial Narrow" panose="020B0606020202030204" pitchFamily="34" charset="0"/>
                <a:ea typeface="+mn-ea"/>
              </a:rPr>
              <a:t>Fonte: elaborazioni IFEL su dati Ministero dell’Interno</a:t>
            </a:r>
            <a:endParaRPr lang="it-IT" sz="800" i="1" dirty="0">
              <a:solidFill>
                <a:prstClr val="black"/>
              </a:solidFill>
              <a:latin typeface="Arial Narrow" panose="020B0606020202030204" pitchFamily="34" charset="0"/>
              <a:ea typeface="+mn-ea"/>
            </a:endParaRPr>
          </a:p>
        </p:txBody>
      </p:sp>
      <p:sp>
        <p:nvSpPr>
          <p:cNvPr id="8" name="CasellaDiTesto 7"/>
          <p:cNvSpPr txBox="1"/>
          <p:nvPr/>
        </p:nvSpPr>
        <p:spPr>
          <a:xfrm>
            <a:off x="1029587" y="1578278"/>
            <a:ext cx="6854781" cy="338554"/>
          </a:xfrm>
          <a:prstGeom prst="rect">
            <a:avLst/>
          </a:prstGeom>
          <a:noFill/>
        </p:spPr>
        <p:txBody>
          <a:bodyPr wrap="square" rtlCol="0">
            <a:spAutoFit/>
          </a:bodyPr>
          <a:lstStyle/>
          <a:p>
            <a:r>
              <a:rPr lang="it-IT" sz="1600" b="1" i="1" dirty="0">
                <a:solidFill>
                  <a:srgbClr val="005E7D"/>
                </a:solidFill>
                <a:latin typeface="Arial Narrow" panose="020B0606020202030204" pitchFamily="34" charset="0"/>
              </a:rPr>
              <a:t>La perequazione </a:t>
            </a:r>
            <a:r>
              <a:rPr lang="it-IT" sz="1600" b="1" i="1" dirty="0" smtClean="0">
                <a:solidFill>
                  <a:srgbClr val="005E7D"/>
                </a:solidFill>
                <a:latin typeface="Arial Narrow" panose="020B0606020202030204" pitchFamily="34" charset="0"/>
              </a:rPr>
              <a:t>2017: effetto </a:t>
            </a:r>
            <a:r>
              <a:rPr lang="it-IT" sz="1600" b="1" i="1" dirty="0">
                <a:solidFill>
                  <a:srgbClr val="005E7D"/>
                </a:solidFill>
                <a:latin typeface="Arial Narrow" panose="020B0606020202030204" pitchFamily="34" charset="0"/>
              </a:rPr>
              <a:t>perequativo </a:t>
            </a:r>
            <a:r>
              <a:rPr lang="it-IT" sz="1600" b="1" i="1" dirty="0" smtClean="0">
                <a:solidFill>
                  <a:srgbClr val="005E7D"/>
                </a:solidFill>
                <a:latin typeface="Arial Narrow" panose="020B0606020202030204" pitchFamily="34" charset="0"/>
              </a:rPr>
              <a:t>pro capite </a:t>
            </a:r>
            <a:r>
              <a:rPr lang="it-IT" sz="1600" b="1" i="1" dirty="0">
                <a:solidFill>
                  <a:srgbClr val="005E7D"/>
                </a:solidFill>
                <a:latin typeface="Arial Narrow" panose="020B0606020202030204" pitchFamily="34" charset="0"/>
              </a:rPr>
              <a:t>per </a:t>
            </a:r>
            <a:r>
              <a:rPr lang="it-IT" sz="1600" b="1" i="1" dirty="0" smtClean="0">
                <a:solidFill>
                  <a:srgbClr val="005E7D"/>
                </a:solidFill>
                <a:latin typeface="Arial Narrow" panose="020B0606020202030204" pitchFamily="34" charset="0"/>
              </a:rPr>
              <a:t>regioni</a:t>
            </a:r>
            <a:endParaRPr lang="it-IT" sz="1600" b="1" i="1" dirty="0">
              <a:solidFill>
                <a:srgbClr val="005E7D"/>
              </a:solidFill>
              <a:latin typeface="Arial Narrow" panose="020B0606020202030204" pitchFamily="34" charset="0"/>
            </a:endParaRPr>
          </a:p>
        </p:txBody>
      </p:sp>
      <p:sp>
        <p:nvSpPr>
          <p:cNvPr id="12" name="CasellaDiTesto 11"/>
          <p:cNvSpPr txBox="1"/>
          <p:nvPr/>
        </p:nvSpPr>
        <p:spPr>
          <a:xfrm>
            <a:off x="1158181" y="3229006"/>
            <a:ext cx="1257630" cy="584775"/>
          </a:xfrm>
          <a:prstGeom prst="rect">
            <a:avLst/>
          </a:prstGeom>
          <a:noFill/>
        </p:spPr>
        <p:txBody>
          <a:bodyPr wrap="square" rtlCol="0">
            <a:spAutoFit/>
          </a:bodyPr>
          <a:lstStyle/>
          <a:p>
            <a:pPr algn="ctr"/>
            <a:r>
              <a:rPr lang="it-IT" sz="1600" b="1" dirty="0" smtClean="0">
                <a:latin typeface="Arial Narrow" panose="020B0606020202030204" pitchFamily="34" charset="0"/>
              </a:rPr>
              <a:t>CONFRONTO</a:t>
            </a:r>
          </a:p>
          <a:p>
            <a:pPr algn="ctr"/>
            <a:r>
              <a:rPr lang="it-IT" sz="1600" b="1" dirty="0" smtClean="0">
                <a:latin typeface="Arial Narrow" panose="020B0606020202030204" pitchFamily="34" charset="0"/>
              </a:rPr>
              <a:t>REGIONALE</a:t>
            </a:r>
          </a:p>
        </p:txBody>
      </p:sp>
      <p:sp>
        <p:nvSpPr>
          <p:cNvPr id="13" name="Ovale 12"/>
          <p:cNvSpPr/>
          <p:nvPr/>
        </p:nvSpPr>
        <p:spPr bwMode="auto">
          <a:xfrm>
            <a:off x="1059279" y="3083009"/>
            <a:ext cx="1496497" cy="994063"/>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2" name="Rettangolo 1"/>
          <p:cNvSpPr/>
          <p:nvPr/>
        </p:nvSpPr>
        <p:spPr bwMode="auto">
          <a:xfrm>
            <a:off x="7020272" y="2420888"/>
            <a:ext cx="648072" cy="180000"/>
          </a:xfrm>
          <a:prstGeom prst="rect">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14" name="Rettangolo 13"/>
          <p:cNvSpPr/>
          <p:nvPr/>
        </p:nvSpPr>
        <p:spPr bwMode="auto">
          <a:xfrm>
            <a:off x="7020272" y="5013176"/>
            <a:ext cx="648072" cy="180000"/>
          </a:xfrm>
          <a:prstGeom prst="rect">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303352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344" y="1952772"/>
            <a:ext cx="5400000" cy="3463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1310910" y="5906263"/>
            <a:ext cx="6522177" cy="547073"/>
          </a:xfrm>
          <a:prstGeom prst="rect">
            <a:avLst/>
          </a:prstGeom>
          <a:noFill/>
        </p:spPr>
        <p:txBody>
          <a:bodyPr wrap="square" rtlCol="0">
            <a:spAutoFit/>
          </a:bodyPr>
          <a:lstStyle/>
          <a:p>
            <a:pPr algn="ctr">
              <a:lnSpc>
                <a:spcPct val="110000"/>
              </a:lnSpc>
            </a:pPr>
            <a:r>
              <a:rPr lang="it-IT" sz="1400" dirty="0">
                <a:latin typeface="Arial Narrow" panose="020B0606020202030204" pitchFamily="34" charset="0"/>
              </a:rPr>
              <a:t>L’effetto perequativo è misurato dalla differenza di dotazione di risorse (FSC) rispetto all’anno base 2014, dovuta alla sola perequazione</a:t>
            </a:r>
          </a:p>
        </p:txBody>
      </p:sp>
      <p:sp>
        <p:nvSpPr>
          <p:cNvPr id="11" name="Titolo 1"/>
          <p:cNvSpPr>
            <a:spLocks noGrp="1"/>
          </p:cNvSpPr>
          <p:nvPr>
            <p:ph type="title"/>
          </p:nvPr>
        </p:nvSpPr>
        <p:spPr>
          <a:xfrm>
            <a:off x="746621" y="507490"/>
            <a:ext cx="6835280" cy="817971"/>
          </a:xfrm>
        </p:spPr>
        <p:txBody>
          <a:bodyPr>
            <a:noAutofit/>
          </a:bodyPr>
          <a:lstStyle/>
          <a:p>
            <a:r>
              <a:rPr lang="it-IT" sz="2400" dirty="0"/>
              <a:t>L’avvio della perequazione per un graduale superamento della spesa storica </a:t>
            </a:r>
            <a:r>
              <a:rPr lang="it-IT" sz="2400" dirty="0" smtClean="0"/>
              <a:t>3/4</a:t>
            </a:r>
            <a:endParaRPr lang="it-IT" sz="2400" b="1" dirty="0"/>
          </a:p>
        </p:txBody>
      </p:sp>
      <p:sp>
        <p:nvSpPr>
          <p:cNvPr id="6" name="Segnaposto numero diapositiva 1"/>
          <p:cNvSpPr>
            <a:spLocks noGrp="1"/>
          </p:cNvSpPr>
          <p:nvPr>
            <p:ph type="sldNum" sz="quarter" idx="12"/>
          </p:nvPr>
        </p:nvSpPr>
        <p:spPr>
          <a:xfrm>
            <a:off x="8131175" y="6299200"/>
            <a:ext cx="730250" cy="457200"/>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48</a:t>
            </a:fld>
            <a:endParaRPr lang="it-IT" altLang="it-IT" sz="1200" dirty="0"/>
          </a:p>
        </p:txBody>
      </p:sp>
      <p:sp>
        <p:nvSpPr>
          <p:cNvPr id="10" name="CasellaDiTesto 9"/>
          <p:cNvSpPr txBox="1"/>
          <p:nvPr/>
        </p:nvSpPr>
        <p:spPr>
          <a:xfrm>
            <a:off x="3785092" y="5373216"/>
            <a:ext cx="2659116" cy="215444"/>
          </a:xfrm>
          <a:prstGeom prst="rect">
            <a:avLst/>
          </a:prstGeom>
          <a:noFill/>
        </p:spPr>
        <p:txBody>
          <a:bodyPr wrap="square" rtlCol="0">
            <a:spAutoFit/>
          </a:bodyPr>
          <a:lstStyle/>
          <a:p>
            <a:pPr algn="just" defTabSz="457200" eaLnBrk="1" fontAlgn="auto" hangingPunct="1">
              <a:spcBef>
                <a:spcPts val="0"/>
              </a:spcBef>
              <a:spcAft>
                <a:spcPts val="0"/>
              </a:spcAft>
            </a:pPr>
            <a:r>
              <a:rPr lang="it-IT" sz="800" i="1" dirty="0" smtClean="0">
                <a:solidFill>
                  <a:prstClr val="black"/>
                </a:solidFill>
                <a:latin typeface="Arial Narrow" panose="020B0606020202030204" pitchFamily="34" charset="0"/>
                <a:ea typeface="+mn-ea"/>
              </a:rPr>
              <a:t>Fonte: elaborazioni IFEL su dati Ministero dell’Interno</a:t>
            </a:r>
            <a:endParaRPr lang="it-IT" sz="800" i="1" dirty="0">
              <a:solidFill>
                <a:prstClr val="black"/>
              </a:solidFill>
              <a:latin typeface="Arial Narrow" panose="020B0606020202030204" pitchFamily="34" charset="0"/>
              <a:ea typeface="+mn-ea"/>
            </a:endParaRPr>
          </a:p>
        </p:txBody>
      </p:sp>
      <p:sp>
        <p:nvSpPr>
          <p:cNvPr id="8" name="CasellaDiTesto 7"/>
          <p:cNvSpPr txBox="1"/>
          <p:nvPr/>
        </p:nvSpPr>
        <p:spPr>
          <a:xfrm>
            <a:off x="1099611" y="1578278"/>
            <a:ext cx="6854781" cy="338554"/>
          </a:xfrm>
          <a:prstGeom prst="rect">
            <a:avLst/>
          </a:prstGeom>
          <a:noFill/>
        </p:spPr>
        <p:txBody>
          <a:bodyPr wrap="square" rtlCol="0">
            <a:spAutoFit/>
          </a:bodyPr>
          <a:lstStyle/>
          <a:p>
            <a:r>
              <a:rPr lang="it-IT" sz="1600" b="1" i="1" dirty="0">
                <a:solidFill>
                  <a:srgbClr val="005E7D"/>
                </a:solidFill>
                <a:latin typeface="Arial Narrow" panose="020B0606020202030204" pitchFamily="34" charset="0"/>
              </a:rPr>
              <a:t>La perequazione </a:t>
            </a:r>
            <a:r>
              <a:rPr lang="it-IT" sz="1600" b="1" i="1" dirty="0" smtClean="0">
                <a:solidFill>
                  <a:srgbClr val="005E7D"/>
                </a:solidFill>
                <a:latin typeface="Arial Narrow" panose="020B0606020202030204" pitchFamily="34" charset="0"/>
              </a:rPr>
              <a:t>2017: effetto </a:t>
            </a:r>
            <a:r>
              <a:rPr lang="it-IT" sz="1600" b="1" i="1" dirty="0">
                <a:solidFill>
                  <a:srgbClr val="005E7D"/>
                </a:solidFill>
                <a:latin typeface="Arial Narrow" panose="020B0606020202030204" pitchFamily="34" charset="0"/>
              </a:rPr>
              <a:t>perequativo </a:t>
            </a:r>
            <a:r>
              <a:rPr lang="it-IT" sz="1600" b="1" i="1" dirty="0" smtClean="0">
                <a:solidFill>
                  <a:srgbClr val="005E7D"/>
                </a:solidFill>
                <a:latin typeface="Arial Narrow" panose="020B0606020202030204" pitchFamily="34" charset="0"/>
              </a:rPr>
              <a:t>pro capite in Veneto per provincia</a:t>
            </a:r>
            <a:endParaRPr lang="it-IT" sz="1600" b="1" i="1" dirty="0">
              <a:solidFill>
                <a:srgbClr val="005E7D"/>
              </a:solidFill>
              <a:latin typeface="Arial Narrow" panose="020B0606020202030204" pitchFamily="34" charset="0"/>
            </a:endParaRPr>
          </a:p>
        </p:txBody>
      </p:sp>
      <p:sp>
        <p:nvSpPr>
          <p:cNvPr id="12" name="CasellaDiTesto 11"/>
          <p:cNvSpPr txBox="1"/>
          <p:nvPr/>
        </p:nvSpPr>
        <p:spPr>
          <a:xfrm>
            <a:off x="1275303" y="3142949"/>
            <a:ext cx="1928545" cy="584775"/>
          </a:xfrm>
          <a:prstGeom prst="rect">
            <a:avLst/>
          </a:prstGeom>
          <a:noFill/>
        </p:spPr>
        <p:txBody>
          <a:bodyPr wrap="square" rtlCol="0">
            <a:spAutoFit/>
          </a:bodyPr>
          <a:lstStyle/>
          <a:p>
            <a:pPr algn="ctr"/>
            <a:r>
              <a:rPr lang="it-IT" sz="1600" b="1" dirty="0" smtClean="0">
                <a:latin typeface="Arial Narrow" panose="020B0606020202030204" pitchFamily="34" charset="0"/>
              </a:rPr>
              <a:t>DETTAGLIO VENETO</a:t>
            </a:r>
          </a:p>
          <a:p>
            <a:pPr algn="ctr"/>
            <a:r>
              <a:rPr lang="it-IT" sz="1600" b="1" i="1" dirty="0" smtClean="0">
                <a:latin typeface="Arial Narrow" panose="020B0606020202030204" pitchFamily="34" charset="0"/>
              </a:rPr>
              <a:t>per provincia</a:t>
            </a:r>
          </a:p>
        </p:txBody>
      </p:sp>
      <p:sp>
        <p:nvSpPr>
          <p:cNvPr id="13" name="Ovale 12"/>
          <p:cNvSpPr/>
          <p:nvPr/>
        </p:nvSpPr>
        <p:spPr bwMode="auto">
          <a:xfrm>
            <a:off x="1203295" y="2852936"/>
            <a:ext cx="2000553" cy="1152128"/>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15" name="Rettangolo 14"/>
          <p:cNvSpPr/>
          <p:nvPr/>
        </p:nvSpPr>
        <p:spPr bwMode="auto">
          <a:xfrm>
            <a:off x="7306320" y="3273328"/>
            <a:ext cx="648072" cy="180000"/>
          </a:xfrm>
          <a:prstGeom prst="rect">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16" name="Rettangolo 15"/>
          <p:cNvSpPr/>
          <p:nvPr/>
        </p:nvSpPr>
        <p:spPr bwMode="auto">
          <a:xfrm>
            <a:off x="7299672" y="4776109"/>
            <a:ext cx="648072" cy="180000"/>
          </a:xfrm>
          <a:prstGeom prst="rect">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9548182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440" y="2272354"/>
            <a:ext cx="5400000" cy="288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1310910" y="5661248"/>
            <a:ext cx="6522177" cy="677045"/>
          </a:xfrm>
          <a:prstGeom prst="rect">
            <a:avLst/>
          </a:prstGeom>
          <a:noFill/>
        </p:spPr>
        <p:txBody>
          <a:bodyPr wrap="square" rtlCol="0">
            <a:spAutoFit/>
          </a:bodyPr>
          <a:lstStyle/>
          <a:p>
            <a:pPr algn="ctr">
              <a:lnSpc>
                <a:spcPct val="110000"/>
              </a:lnSpc>
            </a:pPr>
            <a:r>
              <a:rPr lang="it-IT" sz="1800" dirty="0">
                <a:latin typeface="Arial Narrow" panose="020B0606020202030204" pitchFamily="34" charset="0"/>
              </a:rPr>
              <a:t>L’effetto perequativo è misurato dalla differenza di dotazione di risorse (FSC) rispetto all’anno base 2014, dovuta alla sola perequazione</a:t>
            </a:r>
          </a:p>
        </p:txBody>
      </p:sp>
      <p:sp>
        <p:nvSpPr>
          <p:cNvPr id="11" name="Titolo 1"/>
          <p:cNvSpPr>
            <a:spLocks noGrp="1"/>
          </p:cNvSpPr>
          <p:nvPr>
            <p:ph type="title"/>
          </p:nvPr>
        </p:nvSpPr>
        <p:spPr>
          <a:xfrm>
            <a:off x="746621" y="507490"/>
            <a:ext cx="6835280" cy="817971"/>
          </a:xfrm>
        </p:spPr>
        <p:txBody>
          <a:bodyPr>
            <a:noAutofit/>
          </a:bodyPr>
          <a:lstStyle/>
          <a:p>
            <a:r>
              <a:rPr lang="it-IT" sz="2400" dirty="0"/>
              <a:t>L’avvio della perequazione per un graduale superamento della spesa storica </a:t>
            </a:r>
            <a:r>
              <a:rPr lang="it-IT" sz="2400" dirty="0" smtClean="0"/>
              <a:t>4/4</a:t>
            </a:r>
            <a:endParaRPr lang="it-IT" sz="2400" b="1" dirty="0"/>
          </a:p>
        </p:txBody>
      </p:sp>
      <p:sp>
        <p:nvSpPr>
          <p:cNvPr id="6" name="Segnaposto numero diapositiva 1"/>
          <p:cNvSpPr>
            <a:spLocks noGrp="1"/>
          </p:cNvSpPr>
          <p:nvPr>
            <p:ph type="sldNum" sz="quarter" idx="12"/>
          </p:nvPr>
        </p:nvSpPr>
        <p:spPr>
          <a:xfrm>
            <a:off x="8131175" y="6299200"/>
            <a:ext cx="730250" cy="457200"/>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49</a:t>
            </a:fld>
            <a:endParaRPr lang="it-IT" altLang="it-IT" sz="1200" dirty="0"/>
          </a:p>
        </p:txBody>
      </p:sp>
      <p:sp>
        <p:nvSpPr>
          <p:cNvPr id="10" name="CasellaDiTesto 9"/>
          <p:cNvSpPr txBox="1"/>
          <p:nvPr/>
        </p:nvSpPr>
        <p:spPr>
          <a:xfrm>
            <a:off x="4139952" y="5157772"/>
            <a:ext cx="2659116" cy="215444"/>
          </a:xfrm>
          <a:prstGeom prst="rect">
            <a:avLst/>
          </a:prstGeom>
          <a:noFill/>
        </p:spPr>
        <p:txBody>
          <a:bodyPr wrap="square" rtlCol="0">
            <a:spAutoFit/>
          </a:bodyPr>
          <a:lstStyle/>
          <a:p>
            <a:pPr algn="just" defTabSz="457200" eaLnBrk="1" fontAlgn="auto" hangingPunct="1">
              <a:spcBef>
                <a:spcPts val="0"/>
              </a:spcBef>
              <a:spcAft>
                <a:spcPts val="0"/>
              </a:spcAft>
            </a:pPr>
            <a:r>
              <a:rPr lang="it-IT" sz="800" i="1" dirty="0" smtClean="0">
                <a:solidFill>
                  <a:prstClr val="black"/>
                </a:solidFill>
                <a:latin typeface="Arial Narrow" panose="020B0606020202030204" pitchFamily="34" charset="0"/>
                <a:ea typeface="+mn-ea"/>
              </a:rPr>
              <a:t>Fonte: elaborazioni IFEL su dati Ministero dell’Interno</a:t>
            </a:r>
            <a:endParaRPr lang="it-IT" sz="800" i="1" dirty="0">
              <a:solidFill>
                <a:prstClr val="black"/>
              </a:solidFill>
              <a:latin typeface="Arial Narrow" panose="020B0606020202030204" pitchFamily="34" charset="0"/>
              <a:ea typeface="+mn-ea"/>
            </a:endParaRPr>
          </a:p>
        </p:txBody>
      </p:sp>
      <p:sp>
        <p:nvSpPr>
          <p:cNvPr id="8" name="CasellaDiTesto 7"/>
          <p:cNvSpPr txBox="1"/>
          <p:nvPr/>
        </p:nvSpPr>
        <p:spPr>
          <a:xfrm>
            <a:off x="827584" y="1772816"/>
            <a:ext cx="6912768" cy="338554"/>
          </a:xfrm>
          <a:prstGeom prst="rect">
            <a:avLst/>
          </a:prstGeom>
          <a:noFill/>
        </p:spPr>
        <p:txBody>
          <a:bodyPr wrap="square" rtlCol="0">
            <a:spAutoFit/>
          </a:bodyPr>
          <a:lstStyle/>
          <a:p>
            <a:r>
              <a:rPr lang="it-IT" sz="1600" b="1" i="1" dirty="0" smtClean="0">
                <a:solidFill>
                  <a:srgbClr val="005E7D"/>
                </a:solidFill>
                <a:latin typeface="Arial Narrow" panose="020B0606020202030204" pitchFamily="34" charset="0"/>
              </a:rPr>
              <a:t>Effetto </a:t>
            </a:r>
            <a:r>
              <a:rPr lang="it-IT" sz="1600" b="1" i="1" dirty="0">
                <a:solidFill>
                  <a:srgbClr val="005E7D"/>
                </a:solidFill>
                <a:latin typeface="Arial Narrow" panose="020B0606020202030204" pitchFamily="34" charset="0"/>
              </a:rPr>
              <a:t>perequativo </a:t>
            </a:r>
            <a:r>
              <a:rPr lang="it-IT" sz="1600" b="1" i="1" dirty="0" smtClean="0">
                <a:solidFill>
                  <a:srgbClr val="005E7D"/>
                </a:solidFill>
                <a:latin typeface="Arial Narrow" panose="020B0606020202030204" pitchFamily="34" charset="0"/>
              </a:rPr>
              <a:t>pro capite 2017 nella provincia di Treviso per classe demografica</a:t>
            </a:r>
            <a:endParaRPr lang="it-IT" sz="1600" b="1" i="1" dirty="0">
              <a:solidFill>
                <a:srgbClr val="005E7D"/>
              </a:solidFill>
              <a:latin typeface="Arial Narrow" panose="020B0606020202030204" pitchFamily="34" charset="0"/>
            </a:endParaRPr>
          </a:p>
        </p:txBody>
      </p:sp>
      <p:sp>
        <p:nvSpPr>
          <p:cNvPr id="12" name="CasellaDiTesto 11"/>
          <p:cNvSpPr txBox="1"/>
          <p:nvPr/>
        </p:nvSpPr>
        <p:spPr>
          <a:xfrm>
            <a:off x="899593" y="3129998"/>
            <a:ext cx="2664296" cy="584775"/>
          </a:xfrm>
          <a:prstGeom prst="rect">
            <a:avLst/>
          </a:prstGeom>
          <a:noFill/>
        </p:spPr>
        <p:txBody>
          <a:bodyPr wrap="square" rtlCol="0">
            <a:spAutoFit/>
          </a:bodyPr>
          <a:lstStyle/>
          <a:p>
            <a:pPr algn="ctr"/>
            <a:r>
              <a:rPr lang="it-IT" sz="1600" b="1" dirty="0" smtClean="0">
                <a:latin typeface="Arial Narrow" panose="020B0606020202030204" pitchFamily="34" charset="0"/>
              </a:rPr>
              <a:t>PROVINCIA DI TREVISO</a:t>
            </a:r>
          </a:p>
          <a:p>
            <a:pPr algn="ctr"/>
            <a:r>
              <a:rPr lang="it-IT" sz="1600" b="1" i="1" dirty="0">
                <a:latin typeface="Arial Narrow" panose="020B0606020202030204" pitchFamily="34" charset="0"/>
              </a:rPr>
              <a:t>p</a:t>
            </a:r>
            <a:r>
              <a:rPr lang="it-IT" sz="1600" b="1" i="1" dirty="0" smtClean="0">
                <a:latin typeface="Arial Narrow" panose="020B0606020202030204" pitchFamily="34" charset="0"/>
              </a:rPr>
              <a:t>er classe demografica</a:t>
            </a:r>
          </a:p>
        </p:txBody>
      </p:sp>
      <p:sp>
        <p:nvSpPr>
          <p:cNvPr id="13" name="Ovale 12"/>
          <p:cNvSpPr/>
          <p:nvPr/>
        </p:nvSpPr>
        <p:spPr bwMode="auto">
          <a:xfrm>
            <a:off x="827584" y="2852936"/>
            <a:ext cx="2736305" cy="1152128"/>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15" name="Rettangolo 14"/>
          <p:cNvSpPr/>
          <p:nvPr/>
        </p:nvSpPr>
        <p:spPr bwMode="auto">
          <a:xfrm>
            <a:off x="6876256" y="4329128"/>
            <a:ext cx="1440160" cy="252000"/>
          </a:xfrm>
          <a:prstGeom prst="rect">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92148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98811" y="534839"/>
            <a:ext cx="7299212" cy="552091"/>
          </a:xfrm>
        </p:spPr>
        <p:txBody>
          <a:bodyPr/>
          <a:lstStyle/>
          <a:p>
            <a:pPr>
              <a:lnSpc>
                <a:spcPct val="100000"/>
              </a:lnSpc>
            </a:pPr>
            <a:r>
              <a:rPr lang="it-IT" sz="2600" dirty="0" smtClean="0"/>
              <a:t>Tagli alle risorse e accantonamenti FCDE</a:t>
            </a:r>
            <a:endParaRPr lang="it-IT" sz="2600" dirty="0"/>
          </a:p>
        </p:txBody>
      </p:sp>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5</a:t>
            </a:fld>
            <a:endParaRPr lang="it-IT" altLang="it-IT" sz="120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915" y="1600034"/>
            <a:ext cx="5040000" cy="31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9"/>
          <p:cNvSpPr txBox="1"/>
          <p:nvPr/>
        </p:nvSpPr>
        <p:spPr>
          <a:xfrm>
            <a:off x="645003" y="1274433"/>
            <a:ext cx="6654646" cy="408125"/>
          </a:xfrm>
          <a:prstGeom prst="rect">
            <a:avLst/>
          </a:prstGeom>
          <a:noFill/>
        </p:spPr>
        <p:txBody>
          <a:bodyPr wrap="square" rtlCol="0">
            <a:spAutoFit/>
          </a:bodyPr>
          <a:lstStyle/>
          <a:p>
            <a:pPr algn="just">
              <a:lnSpc>
                <a:spcPct val="114000"/>
              </a:lnSpc>
            </a:pPr>
            <a:r>
              <a:rPr lang="it-IT" sz="1800" b="1" i="1" dirty="0" smtClean="0">
                <a:latin typeface="Arial Narrow" panose="020B0606020202030204" pitchFamily="34" charset="0"/>
              </a:rPr>
              <a:t>La stagione dei tagli è terminata</a:t>
            </a:r>
            <a:r>
              <a:rPr lang="it-IT" sz="1800" i="1" dirty="0" smtClean="0">
                <a:latin typeface="Arial Narrow" panose="020B0606020202030204" pitchFamily="34" charset="0"/>
              </a:rPr>
              <a:t>, ma lascia una pesante eredità …</a:t>
            </a:r>
            <a:endParaRPr lang="it-IT" sz="1800" i="1" dirty="0">
              <a:latin typeface="Arial Narrow" panose="020B0606020202030204" pitchFamily="34" charset="0"/>
            </a:endParaRPr>
          </a:p>
        </p:txBody>
      </p:sp>
      <p:sp>
        <p:nvSpPr>
          <p:cNvPr id="7" name="Rettangolo 6"/>
          <p:cNvSpPr/>
          <p:nvPr/>
        </p:nvSpPr>
        <p:spPr>
          <a:xfrm>
            <a:off x="4024349" y="4081514"/>
            <a:ext cx="4781549" cy="220638"/>
          </a:xfrm>
          <a:prstGeom prst="rect">
            <a:avLst/>
          </a:prstGeom>
        </p:spPr>
        <p:txBody>
          <a:bodyPr wrap="square">
            <a:spAutoFit/>
          </a:bodyPr>
          <a:lstStyle/>
          <a:p>
            <a:pPr algn="ctr">
              <a:lnSpc>
                <a:spcPct val="114000"/>
              </a:lnSpc>
            </a:pPr>
            <a:r>
              <a:rPr lang="it-IT" sz="800" i="1" dirty="0">
                <a:latin typeface="Arial Narrow" panose="020B0606020202030204" pitchFamily="34" charset="0"/>
              </a:rPr>
              <a:t>Fonte: elaborazioni IFEL su dati </a:t>
            </a:r>
            <a:r>
              <a:rPr lang="it-IT" sz="800" i="1" dirty="0" smtClean="0">
                <a:latin typeface="Arial Narrow" panose="020B0606020202030204" pitchFamily="34" charset="0"/>
              </a:rPr>
              <a:t>Ministero Interno e Ministero Economia e Finanze</a:t>
            </a:r>
            <a:endParaRPr lang="it-IT" sz="800" i="1" dirty="0">
              <a:latin typeface="Arial Narrow" panose="020B0606020202030204" pitchFamily="34" charset="0"/>
            </a:endParaRPr>
          </a:p>
        </p:txBody>
      </p:sp>
      <p:sp>
        <p:nvSpPr>
          <p:cNvPr id="11" name="CasellaDiTesto 10"/>
          <p:cNvSpPr txBox="1"/>
          <p:nvPr/>
        </p:nvSpPr>
        <p:spPr>
          <a:xfrm>
            <a:off x="567369" y="2055396"/>
            <a:ext cx="2569485" cy="583493"/>
          </a:xfrm>
          <a:prstGeom prst="rect">
            <a:avLst/>
          </a:prstGeom>
          <a:noFill/>
        </p:spPr>
        <p:txBody>
          <a:bodyPr wrap="square" rtlCol="0">
            <a:spAutoFit/>
          </a:bodyPr>
          <a:lstStyle/>
          <a:p>
            <a:pPr algn="ctr">
              <a:lnSpc>
                <a:spcPct val="114000"/>
              </a:lnSpc>
            </a:pPr>
            <a:r>
              <a:rPr lang="it-IT" sz="1400" b="1" i="1" dirty="0" smtClean="0">
                <a:solidFill>
                  <a:srgbClr val="005E7D"/>
                </a:solidFill>
                <a:latin typeface="Arial Narrow" panose="020B0606020202030204" pitchFamily="34" charset="0"/>
              </a:rPr>
              <a:t>I tagli ai Comuni, anno per anno</a:t>
            </a:r>
          </a:p>
          <a:p>
            <a:pPr algn="ctr">
              <a:lnSpc>
                <a:spcPct val="114000"/>
              </a:lnSpc>
            </a:pPr>
            <a:r>
              <a:rPr lang="it-IT" sz="1400" b="1" i="1" dirty="0">
                <a:solidFill>
                  <a:srgbClr val="005E7D"/>
                </a:solidFill>
                <a:latin typeface="Arial Narrow" panose="020B0606020202030204" pitchFamily="34" charset="0"/>
              </a:rPr>
              <a:t>(valori in milioni di euro)</a:t>
            </a:r>
          </a:p>
        </p:txBody>
      </p:sp>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83" y="2710340"/>
            <a:ext cx="1800000" cy="188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tangolo 13"/>
          <p:cNvSpPr/>
          <p:nvPr/>
        </p:nvSpPr>
        <p:spPr>
          <a:xfrm>
            <a:off x="567369" y="5017103"/>
            <a:ext cx="8194561" cy="1354217"/>
          </a:xfrm>
          <a:prstGeom prst="rect">
            <a:avLst/>
          </a:prstGeom>
        </p:spPr>
        <p:txBody>
          <a:bodyPr wrap="square">
            <a:spAutoFit/>
          </a:bodyPr>
          <a:lstStyle/>
          <a:p>
            <a:pPr marL="180000" indent="-180000" algn="just" defTabSz="914400">
              <a:spcBef>
                <a:spcPts val="300"/>
              </a:spcBef>
              <a:spcAft>
                <a:spcPts val="300"/>
              </a:spcAft>
              <a:buClr>
                <a:srgbClr val="005E7D"/>
              </a:buClr>
              <a:buFont typeface="Arial" panose="020B0604020202020204" pitchFamily="34" charset="0"/>
              <a:buChar char="•"/>
              <a:defRPr/>
            </a:pPr>
            <a:r>
              <a:rPr lang="it-IT" sz="1800" b="1" i="1" dirty="0" smtClean="0">
                <a:solidFill>
                  <a:prstClr val="black"/>
                </a:solidFill>
                <a:latin typeface="Arial Narrow" panose="020B0606020202030204" pitchFamily="34" charset="0"/>
                <a:cs typeface="Arial" panose="020B0604020202020204" pitchFamily="34" charset="0"/>
              </a:rPr>
              <a:t>La stretta di parte corrente continua</a:t>
            </a:r>
            <a:r>
              <a:rPr lang="it-IT" sz="1800" dirty="0" smtClean="0">
                <a:solidFill>
                  <a:prstClr val="black"/>
                </a:solidFill>
                <a:latin typeface="Arial Narrow" panose="020B0606020202030204" pitchFamily="34" charset="0"/>
                <a:cs typeface="Arial" panose="020B0604020202020204" pitchFamily="34" charset="0"/>
              </a:rPr>
              <a:t> per effetto dell’armonizzazione contabile</a:t>
            </a:r>
          </a:p>
          <a:p>
            <a:pPr marL="180000" indent="-180000" algn="just" defTabSz="914400">
              <a:spcBef>
                <a:spcPts val="300"/>
              </a:spcBef>
              <a:spcAft>
                <a:spcPts val="300"/>
              </a:spcAft>
              <a:buClr>
                <a:srgbClr val="005E7D"/>
              </a:buClr>
              <a:buFont typeface="Arial" panose="020B0604020202020204" pitchFamily="34" charset="0"/>
              <a:buChar char="•"/>
              <a:defRPr/>
            </a:pPr>
            <a:r>
              <a:rPr lang="it-IT" sz="1800" dirty="0" smtClean="0">
                <a:solidFill>
                  <a:prstClr val="black"/>
                </a:solidFill>
                <a:latin typeface="Arial Narrow" panose="020B0606020202030204" pitchFamily="34" charset="0"/>
                <a:cs typeface="Arial" panose="020B0604020202020204" pitchFamily="34" charset="0"/>
              </a:rPr>
              <a:t>Il Fondo crediti di dubbia esigibilità </a:t>
            </a:r>
            <a:r>
              <a:rPr lang="it-IT" sz="1800" dirty="0">
                <a:solidFill>
                  <a:prstClr val="black"/>
                </a:solidFill>
                <a:latin typeface="Arial Narrow" panose="020B0606020202030204" pitchFamily="34" charset="0"/>
                <a:cs typeface="Arial" panose="020B0604020202020204" pitchFamily="34" charset="0"/>
              </a:rPr>
              <a:t>(FCDE</a:t>
            </a:r>
            <a:r>
              <a:rPr lang="it-IT" sz="1800" dirty="0" smtClean="0">
                <a:solidFill>
                  <a:prstClr val="black"/>
                </a:solidFill>
                <a:latin typeface="Arial Narrow" panose="020B0606020202030204" pitchFamily="34" charset="0"/>
                <a:cs typeface="Arial" panose="020B0604020202020204" pitchFamily="34" charset="0"/>
              </a:rPr>
              <a:t>) richiede accantonamenti in ragione delle entrate non riscosse, per 2,5 mld. di euro nel 2015 e per diverse centinaia di milioni annui fino al 2019</a:t>
            </a:r>
          </a:p>
          <a:p>
            <a:pPr marL="180000" indent="-180000" algn="just" defTabSz="914400">
              <a:spcBef>
                <a:spcPts val="300"/>
              </a:spcBef>
              <a:spcAft>
                <a:spcPts val="300"/>
              </a:spcAft>
              <a:buClr>
                <a:srgbClr val="005E7D"/>
              </a:buClr>
              <a:buFont typeface="Arial" panose="020B0604020202020204" pitchFamily="34" charset="0"/>
              <a:buChar char="•"/>
              <a:defRPr/>
            </a:pPr>
            <a:r>
              <a:rPr lang="it-IT" sz="1800" dirty="0" smtClean="0">
                <a:solidFill>
                  <a:prstClr val="black"/>
                </a:solidFill>
                <a:latin typeface="Arial Narrow" panose="020B0606020202030204" pitchFamily="34" charset="0"/>
                <a:cs typeface="Arial" panose="020B0604020202020204" pitchFamily="34" charset="0"/>
              </a:rPr>
              <a:t>L’obbligo di accantonamento FCDE per il 2017 passa al 70%</a:t>
            </a:r>
          </a:p>
        </p:txBody>
      </p:sp>
      <p:sp>
        <p:nvSpPr>
          <p:cNvPr id="2" name="Ovale 1"/>
          <p:cNvSpPr/>
          <p:nvPr/>
        </p:nvSpPr>
        <p:spPr bwMode="auto">
          <a:xfrm>
            <a:off x="7062325" y="1712521"/>
            <a:ext cx="504000" cy="324000"/>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7566138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defTabSz="457200" eaLnBrk="1" hangingPunct="1"/>
            <a:r>
              <a:rPr lang="it-IT" sz="2400" kern="1200" dirty="0">
                <a:solidFill>
                  <a:srgbClr val="004B6B"/>
                </a:solidFill>
                <a:cs typeface="Arial"/>
              </a:rPr>
              <a:t>FSC 2017 </a:t>
            </a:r>
            <a:r>
              <a:rPr lang="it-IT" sz="2400" kern="1200" dirty="0" smtClean="0">
                <a:solidFill>
                  <a:srgbClr val="004B6B"/>
                </a:solidFill>
                <a:cs typeface="Arial"/>
              </a:rPr>
              <a:t/>
            </a:r>
            <a:br>
              <a:rPr lang="it-IT" sz="2400" kern="1200" dirty="0" smtClean="0">
                <a:solidFill>
                  <a:srgbClr val="004B6B"/>
                </a:solidFill>
                <a:cs typeface="Arial"/>
              </a:rPr>
            </a:br>
            <a:r>
              <a:rPr lang="it-IT" sz="1800" i="1" kern="1200" dirty="0" smtClean="0">
                <a:solidFill>
                  <a:srgbClr val="004B6B"/>
                </a:solidFill>
                <a:cs typeface="Arial"/>
              </a:rPr>
              <a:t>comuni </a:t>
            </a:r>
            <a:r>
              <a:rPr lang="it-IT" sz="1800" i="1" kern="1200" dirty="0">
                <a:solidFill>
                  <a:srgbClr val="004B6B"/>
                </a:solidFill>
                <a:cs typeface="Arial"/>
              </a:rPr>
              <a:t>di provincia di Treviso-numeri</a:t>
            </a:r>
          </a:p>
        </p:txBody>
      </p:sp>
      <p:sp>
        <p:nvSpPr>
          <p:cNvPr id="3" name="Segnaposto contenuto 2"/>
          <p:cNvSpPr>
            <a:spLocks noGrp="1"/>
          </p:cNvSpPr>
          <p:nvPr>
            <p:ph idx="1"/>
          </p:nvPr>
        </p:nvSpPr>
        <p:spPr>
          <a:xfrm>
            <a:off x="899592" y="1340768"/>
            <a:ext cx="7416824" cy="4392488"/>
          </a:xfrm>
        </p:spPr>
        <p:txBody>
          <a:bodyPr>
            <a:normAutofit/>
          </a:bodyPr>
          <a:lstStyle/>
          <a:p>
            <a:pPr marL="0" indent="0">
              <a:buNone/>
            </a:pPr>
            <a:r>
              <a:rPr lang="it-IT" sz="1900" b="1" kern="1200" dirty="0">
                <a:solidFill>
                  <a:srgbClr val="004B6B"/>
                </a:solidFill>
                <a:latin typeface="Arial Narrow" panose="020B0606020202030204" pitchFamily="34" charset="0"/>
                <a:ea typeface="+mj-ea"/>
                <a:cs typeface="Arial"/>
              </a:rPr>
              <a:t>Alimentazione e ripartizione del FSC</a:t>
            </a:r>
          </a:p>
          <a:p>
            <a:pPr>
              <a:lnSpc>
                <a:spcPct val="150000"/>
              </a:lnSpc>
            </a:pPr>
            <a:r>
              <a:rPr lang="it-IT" sz="1600" dirty="0" smtClean="0">
                <a:latin typeface="Arial Narrow" panose="020B0606020202030204" pitchFamily="34" charset="0"/>
              </a:rPr>
              <a:t>Nel 2017 le risorse di alimentazione dei comuni della provincia di Treviso è pari a 38.824 mln (2% dell’alimentazione del comparto RSO)</a:t>
            </a:r>
          </a:p>
          <a:p>
            <a:pPr>
              <a:lnSpc>
                <a:spcPct val="150000"/>
              </a:lnSpc>
            </a:pPr>
            <a:r>
              <a:rPr lang="it-IT" sz="1600" dirty="0" smtClean="0">
                <a:latin typeface="Arial Narrow" panose="020B0606020202030204" pitchFamily="34" charset="0"/>
              </a:rPr>
              <a:t>Il totale del FSC 2017 per i comuni di Treviso è pari a 9.681 mln (0.5% del fondo RSO)</a:t>
            </a:r>
          </a:p>
          <a:p>
            <a:pPr>
              <a:lnSpc>
                <a:spcPct val="150000"/>
              </a:lnSpc>
            </a:pPr>
            <a:r>
              <a:rPr lang="it-IT" sz="1600" dirty="0">
                <a:latin typeface="Arial Narrow" panose="020B0606020202030204" pitchFamily="34" charset="0"/>
              </a:rPr>
              <a:t>Il totale del FSC 2017 </a:t>
            </a:r>
            <a:r>
              <a:rPr lang="it-IT" sz="1600" dirty="0" smtClean="0">
                <a:latin typeface="Arial Narrow" panose="020B0606020202030204" pitchFamily="34" charset="0"/>
              </a:rPr>
              <a:t>corretto per attenuazione degli effetti perequativi per </a:t>
            </a:r>
            <a:r>
              <a:rPr lang="it-IT" sz="1600" dirty="0">
                <a:latin typeface="Arial Narrow" panose="020B0606020202030204" pitchFamily="34" charset="0"/>
              </a:rPr>
              <a:t>i comuni di Treviso è pari a </a:t>
            </a:r>
            <a:r>
              <a:rPr lang="it-IT" sz="1600" dirty="0" smtClean="0">
                <a:latin typeface="Arial Narrow" panose="020B0606020202030204" pitchFamily="34" charset="0"/>
              </a:rPr>
              <a:t>9.900 mln</a:t>
            </a:r>
          </a:p>
          <a:p>
            <a:pPr>
              <a:lnSpc>
                <a:spcPct val="150000"/>
              </a:lnSpc>
            </a:pPr>
            <a:r>
              <a:rPr lang="it-IT" sz="1600" dirty="0" smtClean="0">
                <a:latin typeface="Arial Narrow" panose="020B0606020202030204" pitchFamily="34" charset="0"/>
              </a:rPr>
              <a:t>Il totale del FSC 2017, che sarebbe stato di spettanza dei comuni di Treviso secondo il riparto storico, è pari a 10.233mln</a:t>
            </a:r>
          </a:p>
          <a:p>
            <a:pPr marL="0" indent="0">
              <a:buNone/>
            </a:pPr>
            <a:r>
              <a:rPr lang="it-IT" sz="1900" b="1" kern="1200" dirty="0">
                <a:solidFill>
                  <a:srgbClr val="004B6B"/>
                </a:solidFill>
                <a:latin typeface="Arial Narrow" panose="020B0606020202030204" pitchFamily="34" charset="0"/>
                <a:ea typeface="+mj-ea"/>
                <a:cs typeface="Arial"/>
              </a:rPr>
              <a:t>Riparto tra enti</a:t>
            </a:r>
          </a:p>
          <a:p>
            <a:pPr>
              <a:lnSpc>
                <a:spcPct val="150000"/>
              </a:lnSpc>
            </a:pPr>
            <a:r>
              <a:rPr lang="it-IT" sz="1600" dirty="0" smtClean="0">
                <a:latin typeface="Arial Narrow" panose="020B0606020202030204" pitchFamily="34" charset="0"/>
              </a:rPr>
              <a:t>39 comuni di Treviso ricevano trasferimenti FSC 2017 netti positivi</a:t>
            </a:r>
          </a:p>
          <a:p>
            <a:pPr>
              <a:lnSpc>
                <a:spcPct val="150000"/>
              </a:lnSpc>
            </a:pPr>
            <a:r>
              <a:rPr lang="it-IT" sz="1600" dirty="0" smtClean="0">
                <a:latin typeface="Arial Narrow" panose="020B0606020202030204" pitchFamily="34" charset="0"/>
              </a:rPr>
              <a:t>56 comuni di Treviso ricevano trasferimenti FSC 2017 netti negativi</a:t>
            </a:r>
            <a:endParaRPr lang="it-IT" sz="1600" dirty="0">
              <a:latin typeface="Arial Narrow" panose="020B0606020202030204" pitchFamily="34" charset="0"/>
            </a:endParaRPr>
          </a:p>
          <a:p>
            <a:endParaRPr lang="it-IT" sz="1800" dirty="0" smtClean="0"/>
          </a:p>
          <a:p>
            <a:endParaRPr lang="it-IT" sz="1800" dirty="0" smtClean="0"/>
          </a:p>
          <a:p>
            <a:endParaRPr lang="it-IT" sz="1800" dirty="0" smtClean="0"/>
          </a:p>
          <a:p>
            <a:endParaRPr lang="it-IT" sz="1800" dirty="0" smtClean="0"/>
          </a:p>
          <a:p>
            <a:endParaRPr lang="it-IT" sz="1800" dirty="0"/>
          </a:p>
        </p:txBody>
      </p:sp>
    </p:spTree>
    <p:extLst>
      <p:ext uri="{BB962C8B-B14F-4D97-AF65-F5344CB8AC3E}">
        <p14:creationId xmlns:p14="http://schemas.microsoft.com/office/powerpoint/2010/main" val="11510179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188640"/>
            <a:ext cx="7200800" cy="864096"/>
          </a:xfrm>
        </p:spPr>
        <p:txBody>
          <a:bodyPr/>
          <a:lstStyle/>
          <a:p>
            <a:r>
              <a:rPr lang="it-IT" sz="2200" dirty="0"/>
              <a:t>L'alimentazione</a:t>
            </a:r>
            <a:r>
              <a:rPr lang="it-IT" sz="2400" dirty="0"/>
              <a:t> e la ripartizione del FSC</a:t>
            </a:r>
            <a:br>
              <a:rPr lang="it-IT" sz="2400" dirty="0"/>
            </a:br>
            <a:r>
              <a:rPr lang="it-IT" sz="1800" i="1" dirty="0" smtClean="0">
                <a:latin typeface="Arial Narrow" panose="020B0606020202030204" pitchFamily="34" charset="0"/>
              </a:rPr>
              <a:t>Aggiornamenti </a:t>
            </a:r>
            <a:r>
              <a:rPr lang="it-IT" sz="1800" i="1" dirty="0">
                <a:latin typeface="Arial Narrow" panose="020B0606020202030204" pitchFamily="34" charset="0"/>
              </a:rPr>
              <a:t>e cambiamenti </a:t>
            </a:r>
            <a:r>
              <a:rPr lang="it-IT" sz="1800" i="1" dirty="0" smtClean="0">
                <a:latin typeface="Arial Narrow" panose="020B0606020202030204" pitchFamily="34" charset="0"/>
              </a:rPr>
              <a:t>metodologici</a:t>
            </a:r>
            <a:endParaRPr lang="it-IT" sz="1800" i="1" dirty="0"/>
          </a:p>
        </p:txBody>
      </p:sp>
      <p:sp>
        <p:nvSpPr>
          <p:cNvPr id="4" name="Segnaposto numero diapositiva 3"/>
          <p:cNvSpPr>
            <a:spLocks noGrp="1"/>
          </p:cNvSpPr>
          <p:nvPr>
            <p:ph type="sldNum" sz="quarter" idx="12"/>
          </p:nvPr>
        </p:nvSpPr>
        <p:spPr/>
        <p:txBody>
          <a:bodyPr/>
          <a:lstStyle/>
          <a:p>
            <a:fld id="{B9B39A27-9302-478F-BB96-21FB6345D404}" type="slidenum">
              <a:rPr lang="it-IT" altLang="it-IT" smtClean="0">
                <a:solidFill>
                  <a:srgbClr val="000000"/>
                </a:solidFill>
              </a:rPr>
              <a:pPr/>
              <a:t>51</a:t>
            </a:fld>
            <a:endParaRPr lang="it-IT" altLang="it-IT">
              <a:solidFill>
                <a:srgbClr val="000000"/>
              </a:solidFill>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556792"/>
            <a:ext cx="6300000" cy="462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755576" y="982469"/>
            <a:ext cx="6876256" cy="646331"/>
          </a:xfrm>
          <a:prstGeom prst="rect">
            <a:avLst/>
          </a:prstGeom>
        </p:spPr>
        <p:txBody>
          <a:bodyPr wrap="square">
            <a:spAutoFit/>
          </a:bodyPr>
          <a:lstStyle/>
          <a:p>
            <a:r>
              <a:rPr lang="it-IT" dirty="0">
                <a:solidFill>
                  <a:srgbClr val="005E7D"/>
                </a:solidFill>
                <a:latin typeface="Arial Narrow" panose="020B0606020202030204" pitchFamily="34" charset="0"/>
                <a:ea typeface="+mj-ea"/>
                <a:cs typeface="+mj-cs"/>
              </a:rPr>
              <a:t>Simulazione FSC 2015-2017 per comuni di provincia di Treviso. Variazioni annue dei trasferimenti </a:t>
            </a:r>
            <a:r>
              <a:rPr lang="it-IT" i="1" dirty="0">
                <a:solidFill>
                  <a:srgbClr val="005E7D"/>
                </a:solidFill>
                <a:latin typeface="Arial Narrow" panose="020B0606020202030204" pitchFamily="34" charset="0"/>
                <a:ea typeface="+mj-ea"/>
                <a:cs typeface="+mj-cs"/>
              </a:rPr>
              <a:t>(in % delle risorse storiche)</a:t>
            </a:r>
          </a:p>
        </p:txBody>
      </p:sp>
      <p:sp>
        <p:nvSpPr>
          <p:cNvPr id="9" name="CasellaDiTesto 8"/>
          <p:cNvSpPr txBox="1"/>
          <p:nvPr/>
        </p:nvSpPr>
        <p:spPr>
          <a:xfrm>
            <a:off x="809624" y="6115362"/>
            <a:ext cx="7934325" cy="553998"/>
          </a:xfrm>
          <a:prstGeom prst="rect">
            <a:avLst/>
          </a:prstGeom>
          <a:noFill/>
        </p:spPr>
        <p:txBody>
          <a:bodyPr wrap="square" rtlCol="0">
            <a:spAutoFit/>
          </a:bodyPr>
          <a:lstStyle/>
          <a:p>
            <a:pPr algn="just">
              <a:lnSpc>
                <a:spcPts val="1800"/>
              </a:lnSpc>
              <a:spcBef>
                <a:spcPct val="20000"/>
              </a:spcBef>
              <a:defRPr/>
            </a:pPr>
            <a:r>
              <a:rPr lang="it-IT" sz="1400" dirty="0">
                <a:latin typeface="Arial Narrow" panose="020B0606020202030204" pitchFamily="34" charset="0"/>
                <a:ea typeface="+mn-ea"/>
                <a:cs typeface="+mn-cs"/>
              </a:rPr>
              <a:t>Se il riparto perequativo fosse stato applicato al 100</a:t>
            </a:r>
            <a:r>
              <a:rPr lang="it-IT" sz="1400" dirty="0" smtClean="0">
                <a:latin typeface="Arial Narrow" panose="020B0606020202030204" pitchFamily="34" charset="0"/>
                <a:ea typeface="+mn-ea"/>
                <a:cs typeface="+mn-cs"/>
              </a:rPr>
              <a:t>% del FSC fin dal 2015, sia nel 2016 sia 2017 ci sarebbero state variazioni annue dei trasferimenti molto rilevanti, in alcuni casi anche con cambiamenti di segno.</a:t>
            </a:r>
            <a:endParaRPr lang="it-IT" sz="1400" dirty="0">
              <a:latin typeface="Arial Narrow" panose="020B0606020202030204" pitchFamily="34" charset="0"/>
              <a:ea typeface="+mn-ea"/>
              <a:cs typeface="+mn-cs"/>
            </a:endParaRPr>
          </a:p>
        </p:txBody>
      </p:sp>
    </p:spTree>
    <p:extLst>
      <p:ext uri="{BB962C8B-B14F-4D97-AF65-F5344CB8AC3E}">
        <p14:creationId xmlns:p14="http://schemas.microsoft.com/office/powerpoint/2010/main" val="18576984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188640"/>
            <a:ext cx="7200800" cy="432048"/>
          </a:xfrm>
        </p:spPr>
        <p:txBody>
          <a:bodyPr/>
          <a:lstStyle/>
          <a:p>
            <a:r>
              <a:rPr lang="it-IT" sz="1800" dirty="0" smtClean="0">
                <a:latin typeface="Arial Narrow" panose="020B0606020202030204" pitchFamily="34" charset="0"/>
              </a:rPr>
              <a:t>La mitigazione degli effetti </a:t>
            </a:r>
            <a:r>
              <a:rPr lang="it-IT" sz="1800" dirty="0">
                <a:latin typeface="Arial Narrow" panose="020B0606020202030204" pitchFamily="34" charset="0"/>
              </a:rPr>
              <a:t>di penalizzazione </a:t>
            </a:r>
            <a:r>
              <a:rPr lang="it-IT" sz="1800" dirty="0" smtClean="0">
                <a:latin typeface="Arial Narrow" panose="020B0606020202030204" pitchFamily="34" charset="0"/>
              </a:rPr>
              <a:t>eccessiva da perequazione</a:t>
            </a:r>
            <a:br>
              <a:rPr lang="it-IT" sz="1800" dirty="0" smtClean="0">
                <a:latin typeface="Arial Narrow" panose="020B0606020202030204" pitchFamily="34" charset="0"/>
              </a:rPr>
            </a:br>
            <a:endParaRPr lang="it-IT" sz="1800" dirty="0"/>
          </a:p>
        </p:txBody>
      </p:sp>
      <p:sp>
        <p:nvSpPr>
          <p:cNvPr id="4" name="Segnaposto numero diapositiva 3"/>
          <p:cNvSpPr>
            <a:spLocks noGrp="1"/>
          </p:cNvSpPr>
          <p:nvPr>
            <p:ph type="sldNum" sz="quarter" idx="12"/>
          </p:nvPr>
        </p:nvSpPr>
        <p:spPr/>
        <p:txBody>
          <a:bodyPr/>
          <a:lstStyle/>
          <a:p>
            <a:fld id="{B9B39A27-9302-478F-BB96-21FB6345D404}" type="slidenum">
              <a:rPr lang="it-IT" altLang="it-IT" smtClean="0">
                <a:solidFill>
                  <a:srgbClr val="000000"/>
                </a:solidFill>
              </a:rPr>
              <a:pPr/>
              <a:t>52</a:t>
            </a:fld>
            <a:endParaRPr lang="it-IT" altLang="it-IT">
              <a:solidFill>
                <a:srgbClr val="000000"/>
              </a:solidFill>
            </a:endParaRPr>
          </a:p>
        </p:txBody>
      </p:sp>
      <p:pic>
        <p:nvPicPr>
          <p:cNvPr id="717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6256" y="1196752"/>
            <a:ext cx="6120000" cy="448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755576" y="620688"/>
            <a:ext cx="6912768" cy="646331"/>
          </a:xfrm>
          <a:prstGeom prst="rect">
            <a:avLst/>
          </a:prstGeom>
        </p:spPr>
        <p:txBody>
          <a:bodyPr wrap="square">
            <a:spAutoFit/>
          </a:bodyPr>
          <a:lstStyle/>
          <a:p>
            <a:r>
              <a:rPr lang="it-IT" dirty="0">
                <a:solidFill>
                  <a:srgbClr val="005E7D"/>
                </a:solidFill>
                <a:latin typeface="Arial Narrow" panose="020B0606020202030204" pitchFamily="34" charset="0"/>
                <a:ea typeface="+mj-ea"/>
                <a:cs typeface="+mj-cs"/>
              </a:rPr>
              <a:t>Attenuazione degli effetti redistributivi derivanti dal riparto perequativo 2016–2017</a:t>
            </a:r>
            <a:r>
              <a:rPr lang="it-IT" i="1" dirty="0">
                <a:solidFill>
                  <a:srgbClr val="005E7D"/>
                </a:solidFill>
                <a:latin typeface="Arial Narrow" panose="020B0606020202030204" pitchFamily="34" charset="0"/>
                <a:ea typeface="+mj-ea"/>
                <a:cs typeface="+mj-cs"/>
              </a:rPr>
              <a:t>: comuni di </a:t>
            </a:r>
            <a:r>
              <a:rPr lang="it-IT" i="1" dirty="0" smtClean="0">
                <a:solidFill>
                  <a:srgbClr val="005E7D"/>
                </a:solidFill>
                <a:latin typeface="Arial Narrow" panose="020B0606020202030204" pitchFamily="34" charset="0"/>
                <a:ea typeface="+mj-ea"/>
                <a:cs typeface="+mj-cs"/>
              </a:rPr>
              <a:t>provincia di Treviso </a:t>
            </a:r>
            <a:r>
              <a:rPr lang="it-IT" i="1" dirty="0">
                <a:solidFill>
                  <a:srgbClr val="005E7D"/>
                </a:solidFill>
                <a:latin typeface="Arial Narrow" panose="020B0606020202030204" pitchFamily="34" charset="0"/>
                <a:ea typeface="+mj-ea"/>
                <a:cs typeface="+mj-cs"/>
              </a:rPr>
              <a:t>corretti nel 2016 e non nel 2017</a:t>
            </a:r>
          </a:p>
        </p:txBody>
      </p:sp>
      <p:sp>
        <p:nvSpPr>
          <p:cNvPr id="6" name="CasellaDiTesto 5"/>
          <p:cNvSpPr txBox="1"/>
          <p:nvPr/>
        </p:nvSpPr>
        <p:spPr>
          <a:xfrm>
            <a:off x="827584" y="5661248"/>
            <a:ext cx="7416824" cy="954107"/>
          </a:xfrm>
          <a:prstGeom prst="rect">
            <a:avLst/>
          </a:prstGeom>
          <a:noFill/>
        </p:spPr>
        <p:txBody>
          <a:bodyPr wrap="square" rtlCol="0">
            <a:spAutoFit/>
          </a:bodyPr>
          <a:lstStyle/>
          <a:p>
            <a:r>
              <a:rPr lang="it-IT" sz="1400" dirty="0">
                <a:latin typeface="Arial Narrow" panose="020B0606020202030204" pitchFamily="34" charset="0"/>
              </a:rPr>
              <a:t>L</a:t>
            </a:r>
            <a:r>
              <a:rPr lang="it-IT" sz="1400" dirty="0" smtClean="0">
                <a:latin typeface="Arial Narrow" panose="020B0606020202030204" pitchFamily="34" charset="0"/>
              </a:rPr>
              <a:t>a </a:t>
            </a:r>
            <a:r>
              <a:rPr lang="it-IT" sz="1400" dirty="0">
                <a:latin typeface="Arial Narrow" panose="020B0606020202030204" pitchFamily="34" charset="0"/>
              </a:rPr>
              <a:t>minore quantità delle risorse destinata al correttivo, unita ai maggiori vincoli per la sua applicazione, introduce delle cesure negli effetti microeconomici del </a:t>
            </a:r>
            <a:r>
              <a:rPr lang="it-IT" sz="1400" dirty="0" smtClean="0">
                <a:latin typeface="Arial Narrow" panose="020B0606020202030204" pitchFamily="34" charset="0"/>
              </a:rPr>
              <a:t>meccanismo di mitigazione degli effetti perequativi </a:t>
            </a:r>
            <a:r>
              <a:rPr lang="it-IT" sz="1400" dirty="0">
                <a:latin typeface="Arial Narrow" panose="020B0606020202030204" pitchFamily="34" charset="0"/>
              </a:rPr>
              <a:t>da un anno </a:t>
            </a:r>
            <a:r>
              <a:rPr lang="it-IT" sz="1400" dirty="0" smtClean="0">
                <a:latin typeface="Arial Narrow" panose="020B0606020202030204" pitchFamily="34" charset="0"/>
              </a:rPr>
              <a:t>all’altro</a:t>
            </a:r>
            <a:r>
              <a:rPr lang="it-IT" sz="1400" dirty="0">
                <a:latin typeface="Arial Narrow" panose="020B0606020202030204" pitchFamily="34" charset="0"/>
              </a:rPr>
              <a:t> </a:t>
            </a:r>
          </a:p>
          <a:p>
            <a:r>
              <a:rPr lang="it-IT" sz="1400" dirty="0">
                <a:latin typeface="Arial Narrow" panose="020B0606020202030204" pitchFamily="34" charset="0"/>
              </a:rPr>
              <a:t>I</a:t>
            </a:r>
            <a:r>
              <a:rPr lang="it-IT" sz="1400" dirty="0" smtClean="0">
                <a:latin typeface="Arial Narrow" panose="020B0606020202030204" pitchFamily="34" charset="0"/>
              </a:rPr>
              <a:t> trasferimenti FSC sono corretti per i 21 comuni di Treviso nel 2016 e per 2 comuni nel 2017)</a:t>
            </a:r>
            <a:endParaRPr lang="it-IT" sz="1400" dirty="0">
              <a:latin typeface="Arial Narrow" panose="020B0606020202030204" pitchFamily="34" charset="0"/>
            </a:endParaRPr>
          </a:p>
        </p:txBody>
      </p:sp>
    </p:spTree>
    <p:extLst>
      <p:ext uri="{BB962C8B-B14F-4D97-AF65-F5344CB8AC3E}">
        <p14:creationId xmlns:p14="http://schemas.microsoft.com/office/powerpoint/2010/main" val="25825993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l"/>
            <a:r>
              <a:rPr lang="it-IT" sz="2400" b="1" dirty="0" smtClean="0"/>
              <a:t>I dati per il calcolo dei fabbisogni</a:t>
            </a:r>
            <a:endParaRPr lang="it-IT" sz="2400" b="1" dirty="0"/>
          </a:p>
        </p:txBody>
      </p:sp>
      <p:sp>
        <p:nvSpPr>
          <p:cNvPr id="3" name="Segnaposto contenuto 2"/>
          <p:cNvSpPr>
            <a:spLocks noGrp="1"/>
          </p:cNvSpPr>
          <p:nvPr>
            <p:ph idx="1"/>
          </p:nvPr>
        </p:nvSpPr>
        <p:spPr/>
        <p:txBody>
          <a:bodyPr>
            <a:normAutofit/>
          </a:bodyPr>
          <a:lstStyle/>
          <a:p>
            <a:r>
              <a:rPr lang="it-IT" sz="2000" dirty="0" smtClean="0">
                <a:latin typeface="Arial Narrow" panose="020B0606020202030204" pitchFamily="34" charset="0"/>
              </a:rPr>
              <a:t>Il modello di calcolo dei fabbisogni</a:t>
            </a:r>
          </a:p>
          <a:p>
            <a:pPr lvl="1"/>
            <a:r>
              <a:rPr lang="it-IT" sz="1600" dirty="0" smtClean="0">
                <a:latin typeface="Arial Narrow" panose="020B0606020202030204" pitchFamily="34" charset="0"/>
              </a:rPr>
              <a:t>Quali servizi</a:t>
            </a:r>
          </a:p>
          <a:p>
            <a:pPr marL="457200" lvl="1" indent="0">
              <a:buNone/>
            </a:pPr>
            <a:endParaRPr lang="it-IT" sz="1600" dirty="0" smtClean="0">
              <a:latin typeface="Arial Narrow" panose="020B0606020202030204" pitchFamily="34" charset="0"/>
            </a:endParaRPr>
          </a:p>
          <a:p>
            <a:pPr lvl="1"/>
            <a:r>
              <a:rPr lang="it-IT" sz="1600" dirty="0" smtClean="0">
                <a:latin typeface="Arial Narrow" panose="020B0606020202030204" pitchFamily="34" charset="0"/>
              </a:rPr>
              <a:t>Funzioni di costo e funzioni di spesa</a:t>
            </a:r>
          </a:p>
          <a:p>
            <a:pPr lvl="1"/>
            <a:endParaRPr lang="it-IT" sz="1600" dirty="0">
              <a:latin typeface="Arial Narrow" panose="020B0606020202030204" pitchFamily="34" charset="0"/>
            </a:endParaRPr>
          </a:p>
          <a:p>
            <a:pPr lvl="1"/>
            <a:r>
              <a:rPr lang="it-IT" sz="1600" dirty="0" smtClean="0">
                <a:latin typeface="Arial Narrow" panose="020B0606020202030204" pitchFamily="34" charset="0"/>
              </a:rPr>
              <a:t>Servono dati di dettaglio /extracontabili</a:t>
            </a:r>
          </a:p>
          <a:p>
            <a:pPr lvl="1"/>
            <a:endParaRPr lang="it-IT" sz="1600" dirty="0">
              <a:latin typeface="Arial Narrow" panose="020B0606020202030204" pitchFamily="34" charset="0"/>
            </a:endParaRPr>
          </a:p>
          <a:p>
            <a:pPr lvl="1"/>
            <a:r>
              <a:rPr lang="it-IT" sz="1600" dirty="0" smtClean="0">
                <a:latin typeface="Arial Narrow" panose="020B0606020202030204" pitchFamily="34" charset="0"/>
              </a:rPr>
              <a:t>Esempi *** utenti dei servizi</a:t>
            </a:r>
          </a:p>
        </p:txBody>
      </p:sp>
      <p:sp>
        <p:nvSpPr>
          <p:cNvPr id="4" name="Segnaposto numero diapositiva 1"/>
          <p:cNvSpPr>
            <a:spLocks noGrp="1"/>
          </p:cNvSpPr>
          <p:nvPr>
            <p:ph type="sldNum" sz="quarter" idx="12"/>
          </p:nvPr>
        </p:nvSpPr>
        <p:spPr>
          <a:xfrm>
            <a:off x="8131175" y="6299200"/>
            <a:ext cx="7302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F1EED596-58C5-4F2C-9EC8-D4EB3A1E0744}" type="slidenum">
              <a:rPr lang="it-IT" altLang="it-IT" sz="1200" smtClean="0">
                <a:solidFill>
                  <a:srgbClr val="000000"/>
                </a:solidFill>
              </a:rPr>
              <a:pPr/>
              <a:t>53</a:t>
            </a:fld>
            <a:endParaRPr lang="it-IT" altLang="it-IT" sz="1200" dirty="0" smtClean="0">
              <a:solidFill>
                <a:srgbClr val="000000"/>
              </a:solidFill>
            </a:endParaRPr>
          </a:p>
        </p:txBody>
      </p:sp>
    </p:spTree>
    <p:extLst>
      <p:ext uri="{BB962C8B-B14F-4D97-AF65-F5344CB8AC3E}">
        <p14:creationId xmlns:p14="http://schemas.microsoft.com/office/powerpoint/2010/main" val="39916753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l"/>
            <a:r>
              <a:rPr lang="it-IT" sz="2400" b="1" dirty="0" smtClean="0"/>
              <a:t>Questionari IFEL - SOSE</a:t>
            </a:r>
            <a:endParaRPr lang="it-IT" sz="2400" b="1" dirty="0"/>
          </a:p>
        </p:txBody>
      </p:sp>
      <p:sp>
        <p:nvSpPr>
          <p:cNvPr id="3" name="Segnaposto contenuto 2"/>
          <p:cNvSpPr>
            <a:spLocks noGrp="1"/>
          </p:cNvSpPr>
          <p:nvPr>
            <p:ph idx="1"/>
          </p:nvPr>
        </p:nvSpPr>
        <p:spPr>
          <a:xfrm>
            <a:off x="899592" y="1628800"/>
            <a:ext cx="7226300" cy="4114800"/>
          </a:xfrm>
        </p:spPr>
        <p:txBody>
          <a:bodyPr>
            <a:normAutofit/>
          </a:bodyPr>
          <a:lstStyle/>
          <a:p>
            <a:pPr>
              <a:spcBef>
                <a:spcPts val="1800"/>
              </a:spcBef>
            </a:pPr>
            <a:r>
              <a:rPr lang="it-IT" sz="2400" dirty="0" smtClean="0">
                <a:latin typeface="Arial Narrow" panose="020B0606020202030204" pitchFamily="34" charset="0"/>
              </a:rPr>
              <a:t>Si tratta di un adempimento, inizialmente molto gravoso</a:t>
            </a:r>
          </a:p>
          <a:p>
            <a:pPr>
              <a:spcBef>
                <a:spcPts val="1800"/>
              </a:spcBef>
            </a:pPr>
            <a:r>
              <a:rPr lang="it-IT" sz="2400" dirty="0" smtClean="0">
                <a:latin typeface="Arial Narrow" panose="020B0606020202030204" pitchFamily="34" charset="0"/>
              </a:rPr>
              <a:t>L’obbligo è previsto dal d.lgs. 216/2010, regolato da accordi CSC ad ogni invio</a:t>
            </a:r>
          </a:p>
          <a:p>
            <a:pPr marL="342900" lvl="1" indent="-342900">
              <a:spcBef>
                <a:spcPts val="1800"/>
              </a:spcBef>
              <a:buFontTx/>
              <a:buChar char="•"/>
            </a:pPr>
            <a:r>
              <a:rPr lang="it-IT" dirty="0" smtClean="0">
                <a:latin typeface="Arial Narrow" panose="020B0606020202030204" pitchFamily="34" charset="0"/>
              </a:rPr>
              <a:t>Sanzione: sospensione </a:t>
            </a:r>
            <a:r>
              <a:rPr lang="it-IT" dirty="0">
                <a:latin typeface="Arial Narrow" panose="020B0606020202030204" pitchFamily="34" charset="0"/>
              </a:rPr>
              <a:t>erogazioni del </a:t>
            </a:r>
            <a:r>
              <a:rPr lang="it-IT" dirty="0" smtClean="0">
                <a:latin typeface="Arial Narrow" panose="020B0606020202030204" pitchFamily="34" charset="0"/>
              </a:rPr>
              <a:t>Min. </a:t>
            </a:r>
            <a:r>
              <a:rPr lang="it-IT" dirty="0">
                <a:latin typeface="Arial Narrow" panose="020B0606020202030204" pitchFamily="34" charset="0"/>
              </a:rPr>
              <a:t>Interno</a:t>
            </a:r>
          </a:p>
          <a:p>
            <a:pPr>
              <a:spcBef>
                <a:spcPts val="1800"/>
              </a:spcBef>
            </a:pPr>
            <a:r>
              <a:rPr lang="it-IT" sz="2400" dirty="0" smtClean="0">
                <a:latin typeface="Arial Narrow" panose="020B0606020202030204" pitchFamily="34" charset="0"/>
              </a:rPr>
              <a:t>La semplificazione progressiva del questionario</a:t>
            </a:r>
          </a:p>
          <a:p>
            <a:pPr lvl="1">
              <a:spcBef>
                <a:spcPts val="600"/>
              </a:spcBef>
            </a:pPr>
            <a:r>
              <a:rPr lang="it-IT" sz="1800" dirty="0">
                <a:latin typeface="Arial Narrow" panose="020B0606020202030204" pitchFamily="34" charset="0"/>
              </a:rPr>
              <a:t>d</a:t>
            </a:r>
            <a:r>
              <a:rPr lang="it-IT" sz="1800" dirty="0" smtClean="0">
                <a:latin typeface="Arial Narrow" panose="020B0606020202030204" pitchFamily="34" charset="0"/>
              </a:rPr>
              <a:t>a 36 mila a 1600 domande</a:t>
            </a:r>
          </a:p>
          <a:p>
            <a:pPr lvl="1">
              <a:spcBef>
                <a:spcPts val="600"/>
              </a:spcBef>
            </a:pPr>
            <a:r>
              <a:rPr lang="it-IT" sz="1800" dirty="0" smtClean="0">
                <a:latin typeface="Arial Narrow" panose="020B0606020202030204" pitchFamily="34" charset="0"/>
              </a:rPr>
              <a:t>meno informazioni richieste (quelle rivelatesi meno utili )</a:t>
            </a:r>
          </a:p>
          <a:p>
            <a:pPr lvl="1">
              <a:spcBef>
                <a:spcPts val="600"/>
              </a:spcBef>
            </a:pPr>
            <a:r>
              <a:rPr lang="it-IT" sz="1800" dirty="0" smtClean="0">
                <a:latin typeface="Arial Narrow" panose="020B0606020202030204" pitchFamily="34" charset="0"/>
              </a:rPr>
              <a:t>maggior ricorso a fonti ufficiali esterne</a:t>
            </a:r>
          </a:p>
          <a:p>
            <a:pPr lvl="1">
              <a:spcBef>
                <a:spcPts val="1800"/>
              </a:spcBef>
            </a:pPr>
            <a:endParaRPr lang="it-IT" sz="1800" dirty="0" smtClean="0">
              <a:latin typeface="Arial Narrow" panose="020B0606020202030204" pitchFamily="34" charset="0"/>
            </a:endParaRPr>
          </a:p>
          <a:p>
            <a:pPr lvl="1">
              <a:spcBef>
                <a:spcPts val="1800"/>
              </a:spcBef>
            </a:pPr>
            <a:endParaRPr lang="it-IT" sz="1800" dirty="0" smtClean="0">
              <a:latin typeface="Arial Narrow" panose="020B0606020202030204" pitchFamily="34" charset="0"/>
            </a:endParaRPr>
          </a:p>
        </p:txBody>
      </p:sp>
      <p:sp>
        <p:nvSpPr>
          <p:cNvPr id="4" name="Segnaposto numero diapositiva 1"/>
          <p:cNvSpPr>
            <a:spLocks noGrp="1"/>
          </p:cNvSpPr>
          <p:nvPr>
            <p:ph type="sldNum" sz="quarter" idx="12"/>
          </p:nvPr>
        </p:nvSpPr>
        <p:spPr>
          <a:xfrm>
            <a:off x="8131175" y="6299200"/>
            <a:ext cx="7302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F1EED596-58C5-4F2C-9EC8-D4EB3A1E0744}" type="slidenum">
              <a:rPr lang="it-IT" altLang="it-IT" sz="1200" smtClean="0">
                <a:solidFill>
                  <a:srgbClr val="000000"/>
                </a:solidFill>
              </a:rPr>
              <a:pPr/>
              <a:t>54</a:t>
            </a:fld>
            <a:endParaRPr lang="it-IT" altLang="it-IT" sz="1200" dirty="0" smtClean="0">
              <a:solidFill>
                <a:srgbClr val="000000"/>
              </a:solidFill>
            </a:endParaRPr>
          </a:p>
        </p:txBody>
      </p:sp>
    </p:spTree>
    <p:extLst>
      <p:ext uri="{BB962C8B-B14F-4D97-AF65-F5344CB8AC3E}">
        <p14:creationId xmlns:p14="http://schemas.microsoft.com/office/powerpoint/2010/main" val="558191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1700" y="503991"/>
            <a:ext cx="6680200" cy="548745"/>
          </a:xfrm>
        </p:spPr>
        <p:txBody>
          <a:bodyPr>
            <a:noAutofit/>
          </a:bodyPr>
          <a:lstStyle/>
          <a:p>
            <a:pPr algn="l"/>
            <a:r>
              <a:rPr lang="it-IT" sz="2400" b="1" dirty="0" smtClean="0"/>
              <a:t>Stime di gettito e banche dati nazionali/locali </a:t>
            </a:r>
            <a:endParaRPr lang="it-IT" sz="2400" b="1" dirty="0"/>
          </a:p>
        </p:txBody>
      </p:sp>
      <p:sp>
        <p:nvSpPr>
          <p:cNvPr id="4" name="Segnaposto contenuto 3"/>
          <p:cNvSpPr>
            <a:spLocks noGrp="1"/>
          </p:cNvSpPr>
          <p:nvPr>
            <p:ph idx="1"/>
          </p:nvPr>
        </p:nvSpPr>
        <p:spPr>
          <a:xfrm>
            <a:off x="904875" y="1511300"/>
            <a:ext cx="7226300" cy="4654004"/>
          </a:xfrm>
        </p:spPr>
        <p:txBody>
          <a:bodyPr>
            <a:normAutofit/>
          </a:bodyPr>
          <a:lstStyle/>
          <a:p>
            <a:pPr>
              <a:lnSpc>
                <a:spcPct val="114000"/>
              </a:lnSpc>
              <a:spcBef>
                <a:spcPts val="1200"/>
              </a:spcBef>
            </a:pPr>
            <a:r>
              <a:rPr lang="it-IT" sz="2400" dirty="0" smtClean="0">
                <a:latin typeface="Arial Narrow" panose="020B0606020202030204" pitchFamily="34" charset="0"/>
              </a:rPr>
              <a:t>I gettiti «autonomi» comunali sono parte della regolazione</a:t>
            </a:r>
          </a:p>
          <a:p>
            <a:pPr>
              <a:lnSpc>
                <a:spcPct val="114000"/>
              </a:lnSpc>
              <a:spcBef>
                <a:spcPts val="1200"/>
              </a:spcBef>
            </a:pPr>
            <a:r>
              <a:rPr lang="it-IT" sz="2400" dirty="0" smtClean="0">
                <a:latin typeface="Arial Narrow" panose="020B0606020202030204" pitchFamily="34" charset="0"/>
              </a:rPr>
              <a:t>I continui cambiamenti di regime fiscale portano a stime per compensazioni «asimmetriche»</a:t>
            </a:r>
          </a:p>
          <a:p>
            <a:pPr>
              <a:lnSpc>
                <a:spcPct val="114000"/>
              </a:lnSpc>
              <a:spcBef>
                <a:spcPts val="1200"/>
              </a:spcBef>
            </a:pPr>
            <a:r>
              <a:rPr lang="it-IT" sz="2400" dirty="0" smtClean="0">
                <a:latin typeface="Arial Narrow" panose="020B0606020202030204" pitchFamily="34" charset="0"/>
              </a:rPr>
              <a:t>La banca dati DF</a:t>
            </a:r>
          </a:p>
          <a:p>
            <a:pPr>
              <a:lnSpc>
                <a:spcPct val="114000"/>
              </a:lnSpc>
              <a:spcBef>
                <a:spcPts val="1200"/>
              </a:spcBef>
            </a:pPr>
            <a:r>
              <a:rPr lang="it-IT" sz="2400" dirty="0" smtClean="0">
                <a:latin typeface="Arial Narrow" panose="020B0606020202030204" pitchFamily="34" charset="0"/>
              </a:rPr>
              <a:t>Le stime occasionali</a:t>
            </a:r>
          </a:p>
          <a:p>
            <a:pPr lvl="1">
              <a:lnSpc>
                <a:spcPct val="114000"/>
              </a:lnSpc>
              <a:spcBef>
                <a:spcPts val="1200"/>
              </a:spcBef>
            </a:pPr>
            <a:r>
              <a:rPr lang="it-IT" sz="2000" dirty="0" smtClean="0">
                <a:latin typeface="Arial Narrow" panose="020B0606020202030204" pitchFamily="34" charset="0"/>
              </a:rPr>
              <a:t>Terreni agricoli</a:t>
            </a:r>
          </a:p>
          <a:p>
            <a:pPr lvl="1">
              <a:lnSpc>
                <a:spcPct val="114000"/>
              </a:lnSpc>
              <a:spcBef>
                <a:spcPts val="1200"/>
              </a:spcBef>
            </a:pPr>
            <a:r>
              <a:rPr lang="it-IT" sz="2000" dirty="0" smtClean="0">
                <a:latin typeface="Arial Narrow" panose="020B0606020202030204" pitchFamily="34" charset="0"/>
              </a:rPr>
              <a:t>Immobili-merce</a:t>
            </a:r>
          </a:p>
          <a:p>
            <a:pPr lvl="1">
              <a:lnSpc>
                <a:spcPct val="114000"/>
              </a:lnSpc>
              <a:spcBef>
                <a:spcPts val="1200"/>
              </a:spcBef>
            </a:pPr>
            <a:r>
              <a:rPr lang="it-IT" sz="2000" dirty="0" smtClean="0">
                <a:latin typeface="Arial Narrow" panose="020B0606020202030204" pitchFamily="34" charset="0"/>
              </a:rPr>
              <a:t>Imbullonati</a:t>
            </a:r>
          </a:p>
          <a:p>
            <a:pPr lvl="1">
              <a:lnSpc>
                <a:spcPct val="114000"/>
              </a:lnSpc>
              <a:spcBef>
                <a:spcPts val="1200"/>
              </a:spcBef>
            </a:pPr>
            <a:r>
              <a:rPr lang="it-IT" sz="2000" dirty="0" smtClean="0">
                <a:latin typeface="Arial Narrow" panose="020B0606020202030204" pitchFamily="34" charset="0"/>
              </a:rPr>
              <a:t>Rimborsi IMU-Tasi «minori»</a:t>
            </a:r>
          </a:p>
        </p:txBody>
      </p:sp>
      <p:sp>
        <p:nvSpPr>
          <p:cNvPr id="5" name="Segnaposto numero diapositiva 1"/>
          <p:cNvSpPr>
            <a:spLocks noGrp="1"/>
          </p:cNvSpPr>
          <p:nvPr>
            <p:ph type="sldNum" sz="quarter" idx="12"/>
          </p:nvPr>
        </p:nvSpPr>
        <p:spPr>
          <a:xfrm>
            <a:off x="8131175" y="6299200"/>
            <a:ext cx="7302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F1EED596-58C5-4F2C-9EC8-D4EB3A1E0744}" type="slidenum">
              <a:rPr lang="it-IT" altLang="it-IT" sz="1200" smtClean="0">
                <a:solidFill>
                  <a:srgbClr val="000000"/>
                </a:solidFill>
              </a:rPr>
              <a:pPr/>
              <a:t>55</a:t>
            </a:fld>
            <a:endParaRPr lang="it-IT" altLang="it-IT" sz="1200" dirty="0" smtClean="0">
              <a:solidFill>
                <a:srgbClr val="000000"/>
              </a:solidFill>
            </a:endParaRPr>
          </a:p>
        </p:txBody>
      </p:sp>
    </p:spTree>
    <p:extLst>
      <p:ext uri="{BB962C8B-B14F-4D97-AF65-F5344CB8AC3E}">
        <p14:creationId xmlns:p14="http://schemas.microsoft.com/office/powerpoint/2010/main" val="29225366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2" descr="esecutivi-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8"/>
          <p:cNvSpPr txBox="1">
            <a:spLocks noChangeArrowheads="1"/>
          </p:cNvSpPr>
          <p:nvPr/>
        </p:nvSpPr>
        <p:spPr bwMode="auto">
          <a:xfrm>
            <a:off x="467544" y="1814438"/>
            <a:ext cx="7096125" cy="240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0" fontAlgn="base" hangingPunct="0">
              <a:spcBef>
                <a:spcPct val="50000"/>
              </a:spcBef>
              <a:spcAft>
                <a:spcPct val="0"/>
              </a:spcAft>
            </a:pPr>
            <a:r>
              <a:rPr lang="it-IT" altLang="it-IT" sz="2800" b="1" dirty="0">
                <a:solidFill>
                  <a:srgbClr val="005E7D"/>
                </a:solidFill>
              </a:rPr>
              <a:t>Parte 4</a:t>
            </a:r>
          </a:p>
          <a:p>
            <a:pPr eaLnBrk="0" fontAlgn="base" hangingPunct="0">
              <a:spcBef>
                <a:spcPct val="50000"/>
              </a:spcBef>
              <a:spcAft>
                <a:spcPct val="0"/>
              </a:spcAft>
            </a:pPr>
            <a:endParaRPr lang="it-IT" altLang="it-IT" b="1" dirty="0">
              <a:solidFill>
                <a:srgbClr val="005E7D"/>
              </a:solidFill>
            </a:endParaRPr>
          </a:p>
          <a:p>
            <a:pPr eaLnBrk="0" fontAlgn="base" hangingPunct="0">
              <a:lnSpc>
                <a:spcPts val="4000"/>
              </a:lnSpc>
              <a:spcBef>
                <a:spcPct val="0"/>
              </a:spcBef>
              <a:spcAft>
                <a:spcPct val="0"/>
              </a:spcAft>
            </a:pPr>
            <a:r>
              <a:rPr lang="it-IT" altLang="it-IT" sz="2800" b="1" dirty="0">
                <a:solidFill>
                  <a:srgbClr val="005E7D"/>
                </a:solidFill>
              </a:rPr>
              <a:t>Vincoli e regole per gli </a:t>
            </a:r>
            <a:r>
              <a:rPr lang="it-IT" altLang="it-IT" sz="2800" b="1" dirty="0" smtClean="0">
                <a:solidFill>
                  <a:srgbClr val="005E7D"/>
                </a:solidFill>
              </a:rPr>
              <a:t>investimenti</a:t>
            </a:r>
          </a:p>
          <a:p>
            <a:pPr eaLnBrk="0" fontAlgn="base" hangingPunct="0">
              <a:lnSpc>
                <a:spcPts val="4000"/>
              </a:lnSpc>
              <a:spcBef>
                <a:spcPct val="0"/>
              </a:spcBef>
              <a:spcAft>
                <a:spcPct val="0"/>
              </a:spcAft>
            </a:pPr>
            <a:r>
              <a:rPr lang="it-IT" altLang="it-IT" b="1" dirty="0" smtClean="0">
                <a:solidFill>
                  <a:srgbClr val="005E7D"/>
                </a:solidFill>
              </a:rPr>
              <a:t>Contenere l’</a:t>
            </a:r>
            <a:r>
              <a:rPr lang="it-IT" altLang="it-IT" b="1" i="1" dirty="0" smtClean="0">
                <a:solidFill>
                  <a:srgbClr val="005E7D"/>
                </a:solidFill>
              </a:rPr>
              <a:t>overshooting</a:t>
            </a:r>
            <a:endParaRPr lang="it-IT" altLang="it-IT" b="1" dirty="0">
              <a:solidFill>
                <a:srgbClr val="005E7D"/>
              </a:solidFill>
            </a:endParaRPr>
          </a:p>
        </p:txBody>
      </p:sp>
    </p:spTree>
    <p:extLst>
      <p:ext uri="{BB962C8B-B14F-4D97-AF65-F5344CB8AC3E}">
        <p14:creationId xmlns:p14="http://schemas.microsoft.com/office/powerpoint/2010/main" val="10903610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709034" y="1150620"/>
            <a:ext cx="7940015" cy="5478780"/>
          </a:xfrm>
        </p:spPr>
        <p:txBody>
          <a:bodyPr/>
          <a:lstStyle/>
          <a:p>
            <a:pPr marL="180000" indent="-180000" algn="just" eaLnBrk="1" hangingPunct="1">
              <a:lnSpc>
                <a:spcPct val="114000"/>
              </a:lnSpc>
              <a:buClr>
                <a:srgbClr val="005E7D"/>
              </a:buClr>
              <a:buFont typeface="Arial" panose="020B0604020202020204" pitchFamily="34" charset="0"/>
              <a:buChar char="•"/>
              <a:defRPr/>
            </a:pPr>
            <a:r>
              <a:rPr lang="it-IT" altLang="it-IT" sz="1800" dirty="0" smtClean="0">
                <a:solidFill>
                  <a:prstClr val="black"/>
                </a:solidFill>
                <a:latin typeface="Arial Narrow" panose="020B0606020202030204" pitchFamily="34" charset="0"/>
              </a:rPr>
              <a:t>L’entrata in vigore dei nuovi saldi di bilancio previsti dalla legge n. 243 del 2012 nella sua versione originaria avrebbe riproposto la necessità di modificare il meccanismo di </a:t>
            </a:r>
            <a:r>
              <a:rPr lang="it-IT" altLang="it-IT" sz="1800" i="1" dirty="0" smtClean="0">
                <a:solidFill>
                  <a:prstClr val="black"/>
                </a:solidFill>
                <a:latin typeface="Arial Narrow" panose="020B0606020202030204" pitchFamily="34" charset="0"/>
              </a:rPr>
              <a:t>governance</a:t>
            </a:r>
            <a:r>
              <a:rPr lang="it-IT" altLang="it-IT" sz="1800" dirty="0" smtClean="0">
                <a:solidFill>
                  <a:prstClr val="black"/>
                </a:solidFill>
                <a:latin typeface="Arial Narrow" panose="020B0606020202030204" pitchFamily="34" charset="0"/>
              </a:rPr>
              <a:t> della finanza locale, per definire in misura equa e sostenibile il contributo del comparto al risanamento della finanza pubblica</a:t>
            </a:r>
          </a:p>
          <a:p>
            <a:pPr marL="180000" indent="-180000" algn="just" eaLnBrk="1" hangingPunct="1">
              <a:lnSpc>
                <a:spcPct val="114000"/>
              </a:lnSpc>
              <a:spcBef>
                <a:spcPts val="600"/>
              </a:spcBef>
              <a:buClr>
                <a:srgbClr val="005E7D"/>
              </a:buClr>
              <a:buFont typeface="Arial" panose="020B0604020202020204" pitchFamily="34" charset="0"/>
              <a:buChar char="•"/>
              <a:defRPr/>
            </a:pPr>
            <a:r>
              <a:rPr lang="it-IT" altLang="it-IT" sz="1800" dirty="0">
                <a:solidFill>
                  <a:prstClr val="black"/>
                </a:solidFill>
                <a:latin typeface="Arial Narrow" panose="020B0606020202030204" pitchFamily="34" charset="0"/>
              </a:rPr>
              <a:t>L’integrale applicazione del pareggio dei 4 saldi previsti dalla legge n. 243 del 2012 avrebbe costituito un ostacolo insormontabile ad un ordinato adeguamento ai nuovi equilibri per il comparto nel suo insieme, già fortemente investiti dalle nuove regole di contabilità </a:t>
            </a:r>
            <a:r>
              <a:rPr lang="it-IT" altLang="it-IT" sz="1800" dirty="0" smtClean="0">
                <a:solidFill>
                  <a:prstClr val="black"/>
                </a:solidFill>
                <a:latin typeface="Arial Narrow" panose="020B0606020202030204" pitchFamily="34" charset="0"/>
              </a:rPr>
              <a:t>pubblica</a:t>
            </a:r>
          </a:p>
          <a:p>
            <a:pPr marL="180000" indent="-216000" algn="just" eaLnBrk="1" hangingPunct="1">
              <a:lnSpc>
                <a:spcPct val="114000"/>
              </a:lnSpc>
              <a:spcBef>
                <a:spcPts val="600"/>
              </a:spcBef>
              <a:buClr>
                <a:srgbClr val="005E7D"/>
              </a:buClr>
              <a:buFont typeface="Arial" panose="020B0604020202020204" pitchFamily="34" charset="0"/>
              <a:buChar char="•"/>
              <a:defRPr/>
            </a:pPr>
            <a:endParaRPr lang="it-IT" altLang="it-IT" sz="1800" dirty="0">
              <a:solidFill>
                <a:prstClr val="black"/>
              </a:solidFill>
              <a:latin typeface="Arial Narrow" panose="020B0606020202030204" pitchFamily="34" charset="0"/>
            </a:endParaRPr>
          </a:p>
          <a:p>
            <a:pPr marL="0" indent="0" algn="just" eaLnBrk="1" hangingPunct="1">
              <a:buFontTx/>
              <a:buNone/>
              <a:defRPr/>
            </a:pPr>
            <a:endParaRPr lang="it-IT" altLang="ja-JP" sz="1800" dirty="0" smtClean="0">
              <a:solidFill>
                <a:srgbClr val="FF0000"/>
              </a:solidFill>
              <a:latin typeface="Arial" panose="020B0604020202020204" pitchFamily="34" charset="0"/>
            </a:endParaRPr>
          </a:p>
          <a:p>
            <a:pPr marL="0" indent="0" algn="just" eaLnBrk="1" hangingPunct="1">
              <a:buFontTx/>
              <a:buNone/>
              <a:defRPr/>
            </a:pPr>
            <a:endParaRPr lang="it-IT" altLang="ja-JP" sz="1800" dirty="0">
              <a:solidFill>
                <a:srgbClr val="FF0000"/>
              </a:solidFill>
              <a:latin typeface="Arial" panose="020B0604020202020204" pitchFamily="34" charset="0"/>
            </a:endParaRPr>
          </a:p>
          <a:p>
            <a:pPr marL="0" indent="0" algn="just" eaLnBrk="1" hangingPunct="1">
              <a:buFontTx/>
              <a:buNone/>
              <a:defRPr/>
            </a:pPr>
            <a:endParaRPr lang="it-IT" altLang="ja-JP" sz="1800" dirty="0" smtClean="0">
              <a:solidFill>
                <a:srgbClr val="FF0000"/>
              </a:solidFill>
              <a:latin typeface="Arial" panose="020B0604020202020204" pitchFamily="34" charset="0"/>
            </a:endParaRPr>
          </a:p>
          <a:p>
            <a:pPr marL="0" indent="0" algn="just" eaLnBrk="1" hangingPunct="1">
              <a:lnSpc>
                <a:spcPct val="110000"/>
              </a:lnSpc>
              <a:buNone/>
              <a:defRPr/>
            </a:pPr>
            <a:endParaRPr lang="it-IT" altLang="it-IT" sz="1800" dirty="0">
              <a:solidFill>
                <a:srgbClr val="FF0000"/>
              </a:solidFill>
              <a:latin typeface="Arial" panose="020B0604020202020204" pitchFamily="34" charset="0"/>
            </a:endParaRPr>
          </a:p>
          <a:p>
            <a:pPr marL="0" indent="0" algn="just" eaLnBrk="1" hangingPunct="1">
              <a:lnSpc>
                <a:spcPct val="110000"/>
              </a:lnSpc>
              <a:buNone/>
              <a:defRPr/>
            </a:pPr>
            <a:endParaRPr lang="it-IT" altLang="it-IT" sz="1100" dirty="0" smtClean="0">
              <a:solidFill>
                <a:prstClr val="black"/>
              </a:solidFill>
              <a:latin typeface="Arial Narrow" panose="020B0606020202030204" pitchFamily="34" charset="0"/>
            </a:endParaRPr>
          </a:p>
          <a:p>
            <a:pPr marL="180000" indent="-180000" algn="just" eaLnBrk="1" hangingPunct="1">
              <a:lnSpc>
                <a:spcPct val="110000"/>
              </a:lnSpc>
              <a:buClr>
                <a:srgbClr val="005E7D"/>
              </a:buClr>
              <a:buFont typeface="Arial" panose="020B0604020202020204" pitchFamily="34" charset="0"/>
              <a:buChar char="•"/>
              <a:defRPr/>
            </a:pPr>
            <a:r>
              <a:rPr lang="it-IT" altLang="it-IT" sz="1800" dirty="0" smtClean="0">
                <a:solidFill>
                  <a:prstClr val="black"/>
                </a:solidFill>
                <a:latin typeface="Arial Narrow" panose="020B0606020202030204" pitchFamily="34" charset="0"/>
              </a:rPr>
              <a:t>Una </a:t>
            </a:r>
            <a:r>
              <a:rPr lang="it-IT" altLang="it-IT" sz="1800" dirty="0">
                <a:solidFill>
                  <a:prstClr val="black"/>
                </a:solidFill>
                <a:latin typeface="Arial Narrow" panose="020B0606020202030204" pitchFamily="34" charset="0"/>
              </a:rPr>
              <a:t>modifica della legge 243 era pertanto indispensabile, ma il carattere «rafforzato» </a:t>
            </a:r>
            <a:r>
              <a:rPr lang="it-IT" altLang="it-IT" sz="1800" dirty="0" smtClean="0">
                <a:solidFill>
                  <a:prstClr val="black"/>
                </a:solidFill>
                <a:latin typeface="Arial Narrow" panose="020B0606020202030204" pitchFamily="34" charset="0"/>
              </a:rPr>
              <a:t>della   norma </a:t>
            </a:r>
            <a:r>
              <a:rPr lang="it-IT" altLang="it-IT" sz="1800" dirty="0">
                <a:solidFill>
                  <a:prstClr val="black"/>
                </a:solidFill>
                <a:latin typeface="Arial Narrow" panose="020B0606020202030204" pitchFamily="34" charset="0"/>
              </a:rPr>
              <a:t>ha reso difficile il percorso prima della sua entrata in vigore</a:t>
            </a:r>
          </a:p>
          <a:p>
            <a:pPr eaLnBrk="1" hangingPunct="1">
              <a:buFontTx/>
              <a:buNone/>
              <a:defRPr/>
            </a:pPr>
            <a:endParaRPr lang="it-IT" altLang="it-IT" sz="1800" dirty="0" smtClean="0">
              <a:latin typeface="Arial" panose="020B0604020202020204" pitchFamily="34" charset="0"/>
            </a:endParaRPr>
          </a:p>
          <a:p>
            <a:pPr eaLnBrk="1" hangingPunct="1">
              <a:buFontTx/>
              <a:buNone/>
              <a:defRPr/>
            </a:pPr>
            <a:endParaRPr lang="it-IT" altLang="it-IT" sz="1800" dirty="0" smtClean="0">
              <a:latin typeface="Arial" panose="020B0604020202020204" pitchFamily="34" charset="0"/>
            </a:endParaRPr>
          </a:p>
        </p:txBody>
      </p:sp>
      <p:sp>
        <p:nvSpPr>
          <p:cNvPr id="17409" name="Rectangle 2"/>
          <p:cNvSpPr>
            <a:spLocks noGrp="1" noChangeArrowheads="1"/>
          </p:cNvSpPr>
          <p:nvPr>
            <p:ph type="title"/>
          </p:nvPr>
        </p:nvSpPr>
        <p:spPr>
          <a:xfrm>
            <a:off x="708196" y="510945"/>
            <a:ext cx="7238548" cy="519112"/>
          </a:xfrm>
        </p:spPr>
        <p:txBody>
          <a:bodyPr/>
          <a:lstStyle/>
          <a:p>
            <a:pPr eaLnBrk="1" fontAlgn="auto" hangingPunct="1">
              <a:spcBef>
                <a:spcPts val="0"/>
              </a:spcBef>
              <a:spcAft>
                <a:spcPts val="0"/>
              </a:spcAft>
              <a:defRPr/>
            </a:pPr>
            <a:r>
              <a:rPr lang="it-IT" sz="2600" kern="1200" dirty="0">
                <a:solidFill>
                  <a:srgbClr val="004B6B"/>
                </a:solidFill>
                <a:ea typeface="+mn-ea"/>
                <a:cs typeface="Arial" charset="0"/>
              </a:rPr>
              <a:t>S</a:t>
            </a:r>
            <a:r>
              <a:rPr lang="it-IT" sz="2600" kern="1200" dirty="0" smtClean="0">
                <a:solidFill>
                  <a:srgbClr val="004B6B"/>
                </a:solidFill>
                <a:ea typeface="+mn-ea"/>
                <a:cs typeface="Arial" charset="0"/>
              </a:rPr>
              <a:t>aldi costituzionali ex L. 243 originaria 1/3</a:t>
            </a:r>
            <a:endParaRPr lang="it-IT" sz="2600" kern="1200" dirty="0">
              <a:solidFill>
                <a:srgbClr val="004B6B"/>
              </a:solidFill>
              <a:latin typeface="Calibri" pitchFamily="34" charset="0"/>
              <a:ea typeface="+mn-ea"/>
              <a:cs typeface="Arial" charset="0"/>
            </a:endParaRPr>
          </a:p>
        </p:txBody>
      </p:sp>
      <p:sp>
        <p:nvSpPr>
          <p:cNvPr id="7172" name="Segnaposto numero diapositiva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ヒラギノ角ゴ Pro W3" charset="-128"/>
              </a:defRPr>
            </a:lvl1pPr>
            <a:lvl2pPr marL="742950" indent="-285750">
              <a:spcBef>
                <a:spcPct val="20000"/>
              </a:spcBef>
              <a:buChar char="–"/>
              <a:defRPr sz="2400">
                <a:solidFill>
                  <a:schemeClr val="tx1"/>
                </a:solidFill>
                <a:latin typeface="Arial" panose="020B0604020202020204" pitchFamily="34" charset="0"/>
                <a:ea typeface="ヒラギノ角ゴ Pro W3" charset="-128"/>
              </a:defRPr>
            </a:lvl2pPr>
            <a:lvl3pPr marL="1143000" indent="-228600">
              <a:spcBef>
                <a:spcPct val="20000"/>
              </a:spcBef>
              <a:buChar char="•"/>
              <a:defRPr sz="2000">
                <a:solidFill>
                  <a:schemeClr val="tx1"/>
                </a:solidFill>
                <a:latin typeface="Arial" panose="020B0604020202020204" pitchFamily="34" charset="0"/>
                <a:ea typeface="ヒラギノ角ゴ Pro W3" charset="-128"/>
              </a:defRPr>
            </a:lvl3pPr>
            <a:lvl4pPr marL="1600200" indent="-228600">
              <a:spcBef>
                <a:spcPct val="20000"/>
              </a:spcBef>
              <a:buChar char="–"/>
              <a:defRPr>
                <a:solidFill>
                  <a:schemeClr val="tx1"/>
                </a:solidFill>
                <a:latin typeface="Arial" panose="020B0604020202020204" pitchFamily="34" charset="0"/>
                <a:ea typeface="ヒラギノ角ゴ Pro W3" charset="-128"/>
              </a:defRPr>
            </a:lvl4pPr>
            <a:lvl5pPr marL="2057400" indent="-228600">
              <a:spcBef>
                <a:spcPct val="20000"/>
              </a:spcBef>
              <a:buChar char="»"/>
              <a:defRPr>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9pPr>
          </a:lstStyle>
          <a:p>
            <a:pPr>
              <a:spcBef>
                <a:spcPct val="0"/>
              </a:spcBef>
              <a:buFontTx/>
              <a:buNone/>
            </a:pPr>
            <a:fld id="{D9588FD2-1E79-40F7-87E2-61D7DAA636F8}" type="slidenum">
              <a:rPr lang="it-IT" altLang="it-IT" sz="1200">
                <a:solidFill>
                  <a:srgbClr val="000000"/>
                </a:solidFill>
              </a:rPr>
              <a:pPr>
                <a:spcBef>
                  <a:spcPct val="0"/>
                </a:spcBef>
                <a:buFontTx/>
                <a:buNone/>
              </a:pPr>
              <a:t>57</a:t>
            </a:fld>
            <a:endParaRPr lang="it-IT" altLang="it-IT" sz="1200">
              <a:solidFill>
                <a:srgbClr val="000000"/>
              </a:solidFill>
            </a:endParaRPr>
          </a:p>
        </p:txBody>
      </p:sp>
      <p:sp>
        <p:nvSpPr>
          <p:cNvPr id="2" name="CasellaDiTesto 1"/>
          <p:cNvSpPr txBox="1"/>
          <p:nvPr/>
        </p:nvSpPr>
        <p:spPr>
          <a:xfrm>
            <a:off x="1115616" y="5422666"/>
            <a:ext cx="7052873" cy="215444"/>
          </a:xfrm>
          <a:prstGeom prst="rect">
            <a:avLst/>
          </a:prstGeom>
          <a:noFill/>
        </p:spPr>
        <p:txBody>
          <a:bodyPr wrap="square" rtlCol="0">
            <a:spAutoFit/>
          </a:bodyPr>
          <a:lstStyle/>
          <a:p>
            <a:r>
              <a:rPr lang="it-IT" sz="800" i="1" dirty="0">
                <a:latin typeface="Arial Narrow" panose="020B0606020202030204" pitchFamily="34" charset="0"/>
                <a:ea typeface="Times New Roman"/>
              </a:rPr>
              <a:t>Fonte: elaborazioni IFEL su dati CCCB 2015 (Campione: 7.103 su 7.431 enti, di cui 564 su 579 Comuni del Veneto – esclusi Valle d’Aosta, Friuli VG e Trentino AA)</a:t>
            </a:r>
            <a:endParaRPr lang="it-IT" sz="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761" y="3964087"/>
            <a:ext cx="7205663"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4171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21936" y="485067"/>
            <a:ext cx="7238548" cy="519112"/>
          </a:xfrm>
        </p:spPr>
        <p:txBody>
          <a:bodyPr/>
          <a:lstStyle/>
          <a:p>
            <a:pPr eaLnBrk="1" fontAlgn="auto" hangingPunct="1">
              <a:spcBef>
                <a:spcPts val="0"/>
              </a:spcBef>
              <a:spcAft>
                <a:spcPts val="0"/>
              </a:spcAft>
              <a:defRPr/>
            </a:pPr>
            <a:r>
              <a:rPr lang="it-IT" sz="2600" kern="1200" dirty="0" smtClean="0">
                <a:solidFill>
                  <a:srgbClr val="004B6B"/>
                </a:solidFill>
                <a:ea typeface="+mn-ea"/>
                <a:cs typeface="Arial" charset="0"/>
              </a:rPr>
              <a:t>Saldi costituzionali ex L. 243 originaria 2/3</a:t>
            </a:r>
            <a:endParaRPr lang="it-IT" sz="2600" kern="1200" dirty="0">
              <a:solidFill>
                <a:srgbClr val="004B6B"/>
              </a:solidFill>
              <a:latin typeface="Calibri" pitchFamily="34" charset="0"/>
              <a:ea typeface="+mn-ea"/>
              <a:cs typeface="Arial" charset="0"/>
            </a:endParaRPr>
          </a:p>
        </p:txBody>
      </p:sp>
      <p:sp>
        <p:nvSpPr>
          <p:cNvPr id="7172" name="Segnaposto numero diapositiva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ヒラギノ角ゴ Pro W3" charset="-128"/>
              </a:defRPr>
            </a:lvl1pPr>
            <a:lvl2pPr marL="742950" indent="-285750">
              <a:spcBef>
                <a:spcPct val="20000"/>
              </a:spcBef>
              <a:buChar char="–"/>
              <a:defRPr sz="2400">
                <a:solidFill>
                  <a:schemeClr val="tx1"/>
                </a:solidFill>
                <a:latin typeface="Arial" panose="020B0604020202020204" pitchFamily="34" charset="0"/>
                <a:ea typeface="ヒラギノ角ゴ Pro W3" charset="-128"/>
              </a:defRPr>
            </a:lvl2pPr>
            <a:lvl3pPr marL="1143000" indent="-228600">
              <a:spcBef>
                <a:spcPct val="20000"/>
              </a:spcBef>
              <a:buChar char="•"/>
              <a:defRPr sz="2000">
                <a:solidFill>
                  <a:schemeClr val="tx1"/>
                </a:solidFill>
                <a:latin typeface="Arial" panose="020B0604020202020204" pitchFamily="34" charset="0"/>
                <a:ea typeface="ヒラギノ角ゴ Pro W3" charset="-128"/>
              </a:defRPr>
            </a:lvl3pPr>
            <a:lvl4pPr marL="1600200" indent="-228600">
              <a:spcBef>
                <a:spcPct val="20000"/>
              </a:spcBef>
              <a:buChar char="–"/>
              <a:defRPr>
                <a:solidFill>
                  <a:schemeClr val="tx1"/>
                </a:solidFill>
                <a:latin typeface="Arial" panose="020B0604020202020204" pitchFamily="34" charset="0"/>
                <a:ea typeface="ヒラギノ角ゴ Pro W3" charset="-128"/>
              </a:defRPr>
            </a:lvl4pPr>
            <a:lvl5pPr marL="2057400" indent="-228600">
              <a:spcBef>
                <a:spcPct val="20000"/>
              </a:spcBef>
              <a:buChar char="»"/>
              <a:defRPr>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9pPr>
          </a:lstStyle>
          <a:p>
            <a:pPr>
              <a:spcBef>
                <a:spcPct val="0"/>
              </a:spcBef>
              <a:buFontTx/>
              <a:buNone/>
            </a:pPr>
            <a:fld id="{D9588FD2-1E79-40F7-87E2-61D7DAA636F8}" type="slidenum">
              <a:rPr lang="it-IT" altLang="it-IT" sz="1200"/>
              <a:pPr>
                <a:spcBef>
                  <a:spcPct val="0"/>
                </a:spcBef>
                <a:buFontTx/>
                <a:buNone/>
              </a:pPr>
              <a:t>58</a:t>
            </a:fld>
            <a:endParaRPr lang="it-IT" altLang="it-IT" sz="1200"/>
          </a:p>
        </p:txBody>
      </p:sp>
      <p:sp>
        <p:nvSpPr>
          <p:cNvPr id="6" name="Rettangolo 5"/>
          <p:cNvSpPr/>
          <p:nvPr/>
        </p:nvSpPr>
        <p:spPr>
          <a:xfrm>
            <a:off x="2994870" y="6207115"/>
            <a:ext cx="4655890" cy="246221"/>
          </a:xfrm>
          <a:prstGeom prst="rect">
            <a:avLst/>
          </a:prstGeom>
          <a:noFill/>
        </p:spPr>
        <p:txBody>
          <a:bodyPr wrap="square">
            <a:spAutoFit/>
          </a:bodyPr>
          <a:lstStyle/>
          <a:p>
            <a:pPr lvl="0" algn="ctr" defTabSz="457200" eaLnBrk="1" fontAlgn="auto" hangingPunct="1">
              <a:spcBef>
                <a:spcPts val="0"/>
              </a:spcBef>
              <a:spcAft>
                <a:spcPts val="0"/>
              </a:spcAft>
            </a:pPr>
            <a:r>
              <a:rPr lang="it-IT" sz="1000" i="1" dirty="0">
                <a:solidFill>
                  <a:prstClr val="black"/>
                </a:solidFill>
                <a:latin typeface="Arial Narrow"/>
                <a:ea typeface="Times New Roman"/>
              </a:rPr>
              <a:t>Fonte: elaborazioni IFEL su dati CCCB </a:t>
            </a:r>
            <a:r>
              <a:rPr lang="it-IT" sz="1000" i="1" dirty="0" smtClean="0">
                <a:solidFill>
                  <a:prstClr val="black"/>
                </a:solidFill>
                <a:latin typeface="Arial Narrow"/>
                <a:ea typeface="Times New Roman"/>
              </a:rPr>
              <a:t>2015 (Campione: 564 su 579 Comuni del Veneto)</a:t>
            </a:r>
            <a:endParaRPr lang="it-IT" sz="1000" i="1" dirty="0">
              <a:solidFill>
                <a:prstClr val="black"/>
              </a:solidFill>
              <a:latin typeface="Times New Roman"/>
              <a:ea typeface="Cambria"/>
            </a:endParaRPr>
          </a:p>
        </p:txBody>
      </p:sp>
      <p:sp>
        <p:nvSpPr>
          <p:cNvPr id="7" name="CasellaDiTesto 6"/>
          <p:cNvSpPr txBox="1"/>
          <p:nvPr/>
        </p:nvSpPr>
        <p:spPr>
          <a:xfrm>
            <a:off x="798141" y="2730043"/>
            <a:ext cx="1257630" cy="584775"/>
          </a:xfrm>
          <a:prstGeom prst="rect">
            <a:avLst/>
          </a:prstGeom>
          <a:noFill/>
        </p:spPr>
        <p:txBody>
          <a:bodyPr wrap="square" rtlCol="0">
            <a:spAutoFit/>
          </a:bodyPr>
          <a:lstStyle/>
          <a:p>
            <a:pPr algn="ctr"/>
            <a:r>
              <a:rPr lang="it-IT" sz="1600" b="1" dirty="0" smtClean="0">
                <a:latin typeface="Arial Narrow" panose="020B0606020202030204" pitchFamily="34" charset="0"/>
              </a:rPr>
              <a:t>VENETO:</a:t>
            </a:r>
          </a:p>
          <a:p>
            <a:pPr algn="ctr"/>
            <a:r>
              <a:rPr lang="it-IT" sz="1600" b="1" dirty="0" smtClean="0">
                <a:latin typeface="Arial Narrow" panose="020B0606020202030204" pitchFamily="34" charset="0"/>
              </a:rPr>
              <a:t>ANNO 2015</a:t>
            </a:r>
          </a:p>
        </p:txBody>
      </p:sp>
      <p:sp>
        <p:nvSpPr>
          <p:cNvPr id="8" name="Ovale 7"/>
          <p:cNvSpPr/>
          <p:nvPr/>
        </p:nvSpPr>
        <p:spPr bwMode="auto">
          <a:xfrm>
            <a:off x="687902" y="2584046"/>
            <a:ext cx="1496497" cy="994063"/>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9" name="Rettangolo 8"/>
          <p:cNvSpPr/>
          <p:nvPr/>
        </p:nvSpPr>
        <p:spPr>
          <a:xfrm>
            <a:off x="747339" y="1219294"/>
            <a:ext cx="4106334" cy="487313"/>
          </a:xfrm>
          <a:prstGeom prst="rect">
            <a:avLst/>
          </a:prstGeom>
        </p:spPr>
        <p:txBody>
          <a:bodyPr wrap="square">
            <a:spAutoFit/>
          </a:bodyPr>
          <a:lstStyle/>
          <a:p>
            <a:pPr algn="ctr">
              <a:spcAft>
                <a:spcPts val="200"/>
              </a:spcAft>
            </a:pPr>
            <a:r>
              <a:rPr lang="it-IT" sz="1200" b="1" i="1" cap="all" dirty="0" smtClean="0">
                <a:latin typeface="Arial Narrow" panose="020B0606020202030204" pitchFamily="34" charset="0"/>
              </a:rPr>
              <a:t>Equilibrio corrente di competenza</a:t>
            </a:r>
          </a:p>
          <a:p>
            <a:pPr lvl="0" algn="ctr">
              <a:spcAft>
                <a:spcPts val="1200"/>
              </a:spcAft>
            </a:pPr>
            <a:r>
              <a:rPr lang="it-IT" sz="1200" b="1" i="1" dirty="0" smtClean="0">
                <a:latin typeface="Arial Narrow" panose="020B0606020202030204" pitchFamily="34" charset="0"/>
              </a:rPr>
              <a:t>Distribuzione per indici costruiti sulle entrate di riferimento</a:t>
            </a:r>
            <a:endParaRPr lang="it-IT" sz="1200" b="1" i="1" dirty="0">
              <a:latin typeface="Arial Narrow" panose="020B0606020202030204" pitchFamily="34" charset="0"/>
            </a:endParaRPr>
          </a:p>
        </p:txBody>
      </p:sp>
      <p:sp>
        <p:nvSpPr>
          <p:cNvPr id="10" name="Rettangolo 9"/>
          <p:cNvSpPr/>
          <p:nvPr/>
        </p:nvSpPr>
        <p:spPr>
          <a:xfrm>
            <a:off x="4665276" y="1219288"/>
            <a:ext cx="4106334" cy="487313"/>
          </a:xfrm>
          <a:prstGeom prst="rect">
            <a:avLst/>
          </a:prstGeom>
        </p:spPr>
        <p:txBody>
          <a:bodyPr wrap="square">
            <a:spAutoFit/>
          </a:bodyPr>
          <a:lstStyle/>
          <a:p>
            <a:pPr algn="ctr">
              <a:spcAft>
                <a:spcPts val="200"/>
              </a:spcAft>
            </a:pPr>
            <a:r>
              <a:rPr lang="it-IT" sz="1200" b="1" i="1" cap="all" dirty="0" smtClean="0">
                <a:latin typeface="Arial Narrow" panose="020B0606020202030204" pitchFamily="34" charset="0"/>
              </a:rPr>
              <a:t>Equilibrio corrente di cassa</a:t>
            </a:r>
          </a:p>
          <a:p>
            <a:pPr lvl="0" algn="ctr">
              <a:spcAft>
                <a:spcPts val="1200"/>
              </a:spcAft>
            </a:pPr>
            <a:r>
              <a:rPr lang="it-IT" sz="1200" b="1" i="1" dirty="0" smtClean="0">
                <a:latin typeface="Arial Narrow" panose="020B0606020202030204" pitchFamily="34" charset="0"/>
              </a:rPr>
              <a:t>Distribuzione per indici costruiti sulle entrate di riferimento</a:t>
            </a:r>
            <a:endParaRPr lang="it-IT" sz="1200" b="1" i="1" dirty="0">
              <a:latin typeface="Arial Narrow" panose="020B0606020202030204" pitchFamily="34" charset="0"/>
            </a:endParaRPr>
          </a:p>
        </p:txBody>
      </p:sp>
      <p:sp>
        <p:nvSpPr>
          <p:cNvPr id="11" name="Rettangolo 10"/>
          <p:cNvSpPr/>
          <p:nvPr/>
        </p:nvSpPr>
        <p:spPr>
          <a:xfrm>
            <a:off x="720037" y="3658560"/>
            <a:ext cx="4106334" cy="487313"/>
          </a:xfrm>
          <a:prstGeom prst="rect">
            <a:avLst/>
          </a:prstGeom>
        </p:spPr>
        <p:txBody>
          <a:bodyPr wrap="square">
            <a:spAutoFit/>
          </a:bodyPr>
          <a:lstStyle/>
          <a:p>
            <a:pPr algn="ctr">
              <a:spcAft>
                <a:spcPts val="200"/>
              </a:spcAft>
            </a:pPr>
            <a:r>
              <a:rPr lang="it-IT" sz="1200" b="1" i="1" cap="all" dirty="0" smtClean="0">
                <a:solidFill>
                  <a:srgbClr val="C00000"/>
                </a:solidFill>
                <a:latin typeface="Arial Narrow" panose="020B0606020202030204" pitchFamily="34" charset="0"/>
              </a:rPr>
              <a:t>Saldo finale di competenza</a:t>
            </a:r>
          </a:p>
          <a:p>
            <a:pPr lvl="0" algn="ctr">
              <a:spcAft>
                <a:spcPts val="1200"/>
              </a:spcAft>
            </a:pPr>
            <a:r>
              <a:rPr lang="it-IT" sz="1200" b="1" i="1" dirty="0" smtClean="0">
                <a:solidFill>
                  <a:srgbClr val="C00000"/>
                </a:solidFill>
                <a:latin typeface="Arial Narrow" panose="020B0606020202030204" pitchFamily="34" charset="0"/>
              </a:rPr>
              <a:t>Distribuzione per indici costruiti sulle entrate di riferimento</a:t>
            </a:r>
            <a:endParaRPr lang="it-IT" sz="1200" b="1" i="1" dirty="0">
              <a:solidFill>
                <a:srgbClr val="C00000"/>
              </a:solidFill>
              <a:latin typeface="Arial Narrow" panose="020B0606020202030204" pitchFamily="34" charset="0"/>
            </a:endParaRPr>
          </a:p>
        </p:txBody>
      </p:sp>
      <p:sp>
        <p:nvSpPr>
          <p:cNvPr id="12" name="Rettangolo 11"/>
          <p:cNvSpPr/>
          <p:nvPr/>
        </p:nvSpPr>
        <p:spPr>
          <a:xfrm>
            <a:off x="4665270" y="3653373"/>
            <a:ext cx="4106334" cy="487313"/>
          </a:xfrm>
          <a:prstGeom prst="rect">
            <a:avLst/>
          </a:prstGeom>
        </p:spPr>
        <p:txBody>
          <a:bodyPr wrap="square">
            <a:spAutoFit/>
          </a:bodyPr>
          <a:lstStyle/>
          <a:p>
            <a:pPr algn="ctr">
              <a:spcAft>
                <a:spcPts val="200"/>
              </a:spcAft>
            </a:pPr>
            <a:r>
              <a:rPr lang="it-IT" sz="1200" b="1" i="1" cap="all" dirty="0" smtClean="0">
                <a:latin typeface="Arial Narrow" panose="020B0606020202030204" pitchFamily="34" charset="0"/>
              </a:rPr>
              <a:t>Saldo finale di CASSA</a:t>
            </a:r>
          </a:p>
          <a:p>
            <a:pPr lvl="0" algn="ctr">
              <a:spcAft>
                <a:spcPts val="1200"/>
              </a:spcAft>
            </a:pPr>
            <a:r>
              <a:rPr lang="it-IT" sz="1200" b="1" i="1" dirty="0" smtClean="0">
                <a:latin typeface="Arial Narrow" panose="020B0606020202030204" pitchFamily="34" charset="0"/>
              </a:rPr>
              <a:t>Distribuzione per indici costruiti sulle entrate di riferimento</a:t>
            </a:r>
            <a:endParaRPr lang="it-IT" sz="1200" b="1" i="1" dirty="0">
              <a:latin typeface="Arial Narrow" panose="020B0606020202030204"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225" y="1695488"/>
            <a:ext cx="5400000" cy="446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4368800" y="2700860"/>
            <a:ext cx="575733" cy="215444"/>
          </a:xfrm>
          <a:prstGeom prst="rect">
            <a:avLst/>
          </a:prstGeom>
          <a:noFill/>
        </p:spPr>
        <p:txBody>
          <a:bodyPr wrap="square" rtlCol="0">
            <a:spAutoFit/>
          </a:bodyPr>
          <a:lstStyle/>
          <a:p>
            <a:pPr algn="ctr"/>
            <a:r>
              <a:rPr lang="it-IT" sz="800" i="1" dirty="0" smtClean="0">
                <a:latin typeface="Arial Narrow" panose="020B0606020202030204" pitchFamily="34" charset="0"/>
              </a:rPr>
              <a:t>Pop Log</a:t>
            </a:r>
            <a:endParaRPr lang="it-IT" sz="800" i="1" dirty="0">
              <a:latin typeface="Arial Narrow" panose="020B0606020202030204" pitchFamily="34" charset="0"/>
            </a:endParaRPr>
          </a:p>
        </p:txBody>
      </p:sp>
      <p:sp>
        <p:nvSpPr>
          <p:cNvPr id="14" name="CasellaDiTesto 13"/>
          <p:cNvSpPr txBox="1"/>
          <p:nvPr/>
        </p:nvSpPr>
        <p:spPr>
          <a:xfrm>
            <a:off x="7230640" y="2700854"/>
            <a:ext cx="575733" cy="215444"/>
          </a:xfrm>
          <a:prstGeom prst="rect">
            <a:avLst/>
          </a:prstGeom>
          <a:noFill/>
        </p:spPr>
        <p:txBody>
          <a:bodyPr wrap="square" rtlCol="0">
            <a:spAutoFit/>
          </a:bodyPr>
          <a:lstStyle/>
          <a:p>
            <a:pPr algn="ctr"/>
            <a:r>
              <a:rPr lang="it-IT" sz="800" i="1" dirty="0" smtClean="0">
                <a:latin typeface="Arial Narrow" panose="020B0606020202030204" pitchFamily="34" charset="0"/>
              </a:rPr>
              <a:t>Pop Log</a:t>
            </a:r>
            <a:endParaRPr lang="it-IT" sz="800" i="1" dirty="0">
              <a:latin typeface="Arial Narrow" panose="020B0606020202030204" pitchFamily="34" charset="0"/>
            </a:endParaRPr>
          </a:p>
        </p:txBody>
      </p:sp>
      <p:sp>
        <p:nvSpPr>
          <p:cNvPr id="15" name="CasellaDiTesto 14"/>
          <p:cNvSpPr txBox="1"/>
          <p:nvPr/>
        </p:nvSpPr>
        <p:spPr>
          <a:xfrm>
            <a:off x="4411133" y="5139259"/>
            <a:ext cx="575733" cy="215444"/>
          </a:xfrm>
          <a:prstGeom prst="rect">
            <a:avLst/>
          </a:prstGeom>
          <a:noFill/>
        </p:spPr>
        <p:txBody>
          <a:bodyPr wrap="square" rtlCol="0">
            <a:spAutoFit/>
          </a:bodyPr>
          <a:lstStyle/>
          <a:p>
            <a:pPr algn="ctr"/>
            <a:r>
              <a:rPr lang="it-IT" sz="800" i="1" dirty="0" smtClean="0">
                <a:latin typeface="Arial Narrow" panose="020B0606020202030204" pitchFamily="34" charset="0"/>
              </a:rPr>
              <a:t>Pop Log</a:t>
            </a:r>
            <a:endParaRPr lang="it-IT" sz="800" i="1" dirty="0">
              <a:latin typeface="Arial Narrow" panose="020B0606020202030204" pitchFamily="34" charset="0"/>
            </a:endParaRPr>
          </a:p>
        </p:txBody>
      </p:sp>
      <p:sp>
        <p:nvSpPr>
          <p:cNvPr id="16" name="CasellaDiTesto 15"/>
          <p:cNvSpPr txBox="1"/>
          <p:nvPr/>
        </p:nvSpPr>
        <p:spPr>
          <a:xfrm>
            <a:off x="7239105" y="5139253"/>
            <a:ext cx="575733" cy="215444"/>
          </a:xfrm>
          <a:prstGeom prst="rect">
            <a:avLst/>
          </a:prstGeom>
          <a:noFill/>
        </p:spPr>
        <p:txBody>
          <a:bodyPr wrap="square" rtlCol="0">
            <a:spAutoFit/>
          </a:bodyPr>
          <a:lstStyle/>
          <a:p>
            <a:pPr algn="ctr"/>
            <a:r>
              <a:rPr lang="it-IT" sz="800" i="1" dirty="0" smtClean="0">
                <a:latin typeface="Arial Narrow" panose="020B0606020202030204" pitchFamily="34" charset="0"/>
              </a:rPr>
              <a:t>Pop Log</a:t>
            </a:r>
            <a:endParaRPr lang="it-IT" sz="800" i="1" dirty="0">
              <a:latin typeface="Arial Narrow" panose="020B0606020202030204" pitchFamily="34" charset="0"/>
            </a:endParaRPr>
          </a:p>
        </p:txBody>
      </p:sp>
    </p:spTree>
    <p:extLst>
      <p:ext uri="{BB962C8B-B14F-4D97-AF65-F5344CB8AC3E}">
        <p14:creationId xmlns:p14="http://schemas.microsoft.com/office/powerpoint/2010/main" val="37097419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628800"/>
            <a:ext cx="5400000" cy="448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Rectangle 2"/>
          <p:cNvSpPr>
            <a:spLocks noGrp="1" noChangeArrowheads="1"/>
          </p:cNvSpPr>
          <p:nvPr>
            <p:ph type="title"/>
          </p:nvPr>
        </p:nvSpPr>
        <p:spPr>
          <a:xfrm>
            <a:off x="621936" y="485067"/>
            <a:ext cx="7238548" cy="519112"/>
          </a:xfrm>
        </p:spPr>
        <p:txBody>
          <a:bodyPr/>
          <a:lstStyle/>
          <a:p>
            <a:pPr eaLnBrk="1" fontAlgn="auto" hangingPunct="1">
              <a:spcBef>
                <a:spcPts val="0"/>
              </a:spcBef>
              <a:spcAft>
                <a:spcPts val="0"/>
              </a:spcAft>
              <a:defRPr/>
            </a:pPr>
            <a:r>
              <a:rPr lang="it-IT" sz="2600" kern="1200" dirty="0" smtClean="0">
                <a:solidFill>
                  <a:srgbClr val="004B6B"/>
                </a:solidFill>
                <a:ea typeface="+mn-ea"/>
                <a:cs typeface="Arial" charset="0"/>
              </a:rPr>
              <a:t>Saldi costituzionali ex L. 243 originaria 3/3</a:t>
            </a:r>
            <a:endParaRPr lang="it-IT" sz="2600" kern="1200" dirty="0">
              <a:solidFill>
                <a:srgbClr val="004B6B"/>
              </a:solidFill>
              <a:latin typeface="Calibri" pitchFamily="34" charset="0"/>
              <a:ea typeface="+mn-ea"/>
              <a:cs typeface="Arial" charset="0"/>
            </a:endParaRPr>
          </a:p>
        </p:txBody>
      </p:sp>
      <p:sp>
        <p:nvSpPr>
          <p:cNvPr id="7172" name="Segnaposto numero diapositiva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ヒラギノ角ゴ Pro W3" charset="-128"/>
              </a:defRPr>
            </a:lvl1pPr>
            <a:lvl2pPr marL="742950" indent="-285750">
              <a:spcBef>
                <a:spcPct val="20000"/>
              </a:spcBef>
              <a:buChar char="–"/>
              <a:defRPr sz="2400">
                <a:solidFill>
                  <a:schemeClr val="tx1"/>
                </a:solidFill>
                <a:latin typeface="Arial" panose="020B0604020202020204" pitchFamily="34" charset="0"/>
                <a:ea typeface="ヒラギノ角ゴ Pro W3" charset="-128"/>
              </a:defRPr>
            </a:lvl2pPr>
            <a:lvl3pPr marL="1143000" indent="-228600">
              <a:spcBef>
                <a:spcPct val="20000"/>
              </a:spcBef>
              <a:buChar char="•"/>
              <a:defRPr sz="2000">
                <a:solidFill>
                  <a:schemeClr val="tx1"/>
                </a:solidFill>
                <a:latin typeface="Arial" panose="020B0604020202020204" pitchFamily="34" charset="0"/>
                <a:ea typeface="ヒラギノ角ゴ Pro W3" charset="-128"/>
              </a:defRPr>
            </a:lvl3pPr>
            <a:lvl4pPr marL="1600200" indent="-228600">
              <a:spcBef>
                <a:spcPct val="20000"/>
              </a:spcBef>
              <a:buChar char="–"/>
              <a:defRPr>
                <a:solidFill>
                  <a:schemeClr val="tx1"/>
                </a:solidFill>
                <a:latin typeface="Arial" panose="020B0604020202020204" pitchFamily="34" charset="0"/>
                <a:ea typeface="ヒラギノ角ゴ Pro W3" charset="-128"/>
              </a:defRPr>
            </a:lvl4pPr>
            <a:lvl5pPr marL="2057400" indent="-228600">
              <a:spcBef>
                <a:spcPct val="20000"/>
              </a:spcBef>
              <a:buChar char="»"/>
              <a:defRPr>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9pPr>
          </a:lstStyle>
          <a:p>
            <a:pPr>
              <a:spcBef>
                <a:spcPct val="0"/>
              </a:spcBef>
              <a:buFontTx/>
              <a:buNone/>
            </a:pPr>
            <a:fld id="{D9588FD2-1E79-40F7-87E2-61D7DAA636F8}" type="slidenum">
              <a:rPr lang="it-IT" altLang="it-IT" sz="1200"/>
              <a:pPr>
                <a:spcBef>
                  <a:spcPct val="0"/>
                </a:spcBef>
                <a:buFontTx/>
                <a:buNone/>
              </a:pPr>
              <a:t>59</a:t>
            </a:fld>
            <a:endParaRPr lang="it-IT" altLang="it-IT" sz="1200"/>
          </a:p>
        </p:txBody>
      </p:sp>
      <p:sp>
        <p:nvSpPr>
          <p:cNvPr id="6" name="Rettangolo 5"/>
          <p:cNvSpPr/>
          <p:nvPr/>
        </p:nvSpPr>
        <p:spPr>
          <a:xfrm>
            <a:off x="2800506" y="6139809"/>
            <a:ext cx="4850254" cy="246221"/>
          </a:xfrm>
          <a:prstGeom prst="rect">
            <a:avLst/>
          </a:prstGeom>
          <a:noFill/>
        </p:spPr>
        <p:txBody>
          <a:bodyPr wrap="square">
            <a:spAutoFit/>
          </a:bodyPr>
          <a:lstStyle/>
          <a:p>
            <a:pPr lvl="0" algn="ctr" defTabSz="457200" eaLnBrk="1" fontAlgn="auto" hangingPunct="1">
              <a:spcBef>
                <a:spcPts val="0"/>
              </a:spcBef>
              <a:spcAft>
                <a:spcPts val="0"/>
              </a:spcAft>
            </a:pPr>
            <a:r>
              <a:rPr lang="it-IT" sz="1000" i="1" dirty="0">
                <a:solidFill>
                  <a:prstClr val="black"/>
                </a:solidFill>
                <a:latin typeface="Arial Narrow"/>
                <a:ea typeface="Times New Roman"/>
              </a:rPr>
              <a:t>Fonte: elaborazioni IFEL su dati CCCB </a:t>
            </a:r>
            <a:r>
              <a:rPr lang="it-IT" sz="1000" i="1" dirty="0" smtClean="0">
                <a:solidFill>
                  <a:prstClr val="black"/>
                </a:solidFill>
                <a:latin typeface="Arial Narrow"/>
                <a:ea typeface="Times New Roman"/>
              </a:rPr>
              <a:t>2015 (Campione: 92 su 95 Comuni della provincia di Treviso)</a:t>
            </a:r>
            <a:endParaRPr lang="it-IT" sz="1000" i="1" dirty="0">
              <a:solidFill>
                <a:prstClr val="black"/>
              </a:solidFill>
              <a:latin typeface="Times New Roman"/>
              <a:ea typeface="Cambria"/>
            </a:endParaRPr>
          </a:p>
        </p:txBody>
      </p:sp>
      <p:sp>
        <p:nvSpPr>
          <p:cNvPr id="7" name="CasellaDiTesto 6"/>
          <p:cNvSpPr txBox="1"/>
          <p:nvPr/>
        </p:nvSpPr>
        <p:spPr>
          <a:xfrm>
            <a:off x="603323" y="1916832"/>
            <a:ext cx="1376389" cy="723853"/>
          </a:xfrm>
          <a:prstGeom prst="rect">
            <a:avLst/>
          </a:prstGeom>
          <a:noFill/>
        </p:spPr>
        <p:txBody>
          <a:bodyPr wrap="square" rtlCol="0">
            <a:spAutoFit/>
          </a:bodyPr>
          <a:lstStyle/>
          <a:p>
            <a:pPr algn="r">
              <a:lnSpc>
                <a:spcPct val="114000"/>
              </a:lnSpc>
            </a:pPr>
            <a:r>
              <a:rPr lang="it-IT" sz="1200" b="1" dirty="0" smtClean="0">
                <a:solidFill>
                  <a:srgbClr val="C00000"/>
                </a:solidFill>
                <a:latin typeface="Arial Narrow" panose="020B0606020202030204" pitchFamily="34" charset="0"/>
              </a:rPr>
              <a:t>Euro pro capite: 31</a:t>
            </a:r>
          </a:p>
          <a:p>
            <a:pPr algn="r">
              <a:lnSpc>
                <a:spcPct val="114000"/>
              </a:lnSpc>
            </a:pPr>
            <a:r>
              <a:rPr lang="it-IT" sz="1200" b="1" dirty="0" smtClean="0">
                <a:solidFill>
                  <a:srgbClr val="C00000"/>
                </a:solidFill>
                <a:latin typeface="Arial Narrow" panose="020B0606020202030204" pitchFamily="34" charset="0"/>
              </a:rPr>
              <a:t>Enti con &lt;0 = 16%</a:t>
            </a:r>
          </a:p>
          <a:p>
            <a:pPr algn="r">
              <a:lnSpc>
                <a:spcPct val="114000"/>
              </a:lnSpc>
            </a:pPr>
            <a:r>
              <a:rPr lang="it-IT" sz="1200" b="1" dirty="0" smtClean="0">
                <a:solidFill>
                  <a:srgbClr val="C00000"/>
                </a:solidFill>
                <a:latin typeface="Arial Narrow" panose="020B0606020202030204" pitchFamily="34" charset="0"/>
              </a:rPr>
              <a:t>Enti con &gt;0 = 84%</a:t>
            </a:r>
          </a:p>
        </p:txBody>
      </p:sp>
      <p:sp>
        <p:nvSpPr>
          <p:cNvPr id="9" name="Rettangolo 8"/>
          <p:cNvSpPr/>
          <p:nvPr/>
        </p:nvSpPr>
        <p:spPr>
          <a:xfrm>
            <a:off x="747339" y="1219294"/>
            <a:ext cx="4106334" cy="487313"/>
          </a:xfrm>
          <a:prstGeom prst="rect">
            <a:avLst/>
          </a:prstGeom>
        </p:spPr>
        <p:txBody>
          <a:bodyPr wrap="square">
            <a:spAutoFit/>
          </a:bodyPr>
          <a:lstStyle/>
          <a:p>
            <a:pPr algn="ctr">
              <a:spcAft>
                <a:spcPts val="200"/>
              </a:spcAft>
            </a:pPr>
            <a:r>
              <a:rPr lang="it-IT" sz="1200" b="1" i="1" cap="all" dirty="0" smtClean="0">
                <a:latin typeface="Arial Narrow" panose="020B0606020202030204" pitchFamily="34" charset="0"/>
              </a:rPr>
              <a:t>Equilibrio corrente di competenza</a:t>
            </a:r>
          </a:p>
          <a:p>
            <a:pPr lvl="0" algn="ctr">
              <a:spcAft>
                <a:spcPts val="1200"/>
              </a:spcAft>
            </a:pPr>
            <a:r>
              <a:rPr lang="it-IT" sz="1200" b="1" i="1" dirty="0" smtClean="0">
                <a:latin typeface="Arial Narrow" panose="020B0606020202030204" pitchFamily="34" charset="0"/>
              </a:rPr>
              <a:t>Distribuzione per indici costruiti sulle entrate di riferimento</a:t>
            </a:r>
            <a:endParaRPr lang="it-IT" sz="1200" b="1" i="1" dirty="0">
              <a:latin typeface="Arial Narrow" panose="020B0606020202030204" pitchFamily="34" charset="0"/>
            </a:endParaRPr>
          </a:p>
        </p:txBody>
      </p:sp>
      <p:sp>
        <p:nvSpPr>
          <p:cNvPr id="10" name="Rettangolo 9"/>
          <p:cNvSpPr/>
          <p:nvPr/>
        </p:nvSpPr>
        <p:spPr>
          <a:xfrm>
            <a:off x="4665276" y="1219288"/>
            <a:ext cx="4106334" cy="487313"/>
          </a:xfrm>
          <a:prstGeom prst="rect">
            <a:avLst/>
          </a:prstGeom>
        </p:spPr>
        <p:txBody>
          <a:bodyPr wrap="square">
            <a:spAutoFit/>
          </a:bodyPr>
          <a:lstStyle/>
          <a:p>
            <a:pPr algn="ctr">
              <a:spcAft>
                <a:spcPts val="200"/>
              </a:spcAft>
            </a:pPr>
            <a:r>
              <a:rPr lang="it-IT" sz="1200" b="1" i="1" cap="all" dirty="0" smtClean="0">
                <a:latin typeface="Arial Narrow" panose="020B0606020202030204" pitchFamily="34" charset="0"/>
              </a:rPr>
              <a:t>Equilibrio corrente di cassa</a:t>
            </a:r>
          </a:p>
          <a:p>
            <a:pPr lvl="0" algn="ctr">
              <a:spcAft>
                <a:spcPts val="1200"/>
              </a:spcAft>
            </a:pPr>
            <a:r>
              <a:rPr lang="it-IT" sz="1200" b="1" i="1" dirty="0" smtClean="0">
                <a:latin typeface="Arial Narrow" panose="020B0606020202030204" pitchFamily="34" charset="0"/>
              </a:rPr>
              <a:t>Distribuzione per indici costruiti sulle entrate di riferimento</a:t>
            </a:r>
            <a:endParaRPr lang="it-IT" sz="1200" b="1" i="1" dirty="0">
              <a:latin typeface="Arial Narrow" panose="020B0606020202030204" pitchFamily="34" charset="0"/>
            </a:endParaRPr>
          </a:p>
        </p:txBody>
      </p:sp>
      <p:sp>
        <p:nvSpPr>
          <p:cNvPr id="11" name="Rettangolo 10"/>
          <p:cNvSpPr/>
          <p:nvPr/>
        </p:nvSpPr>
        <p:spPr>
          <a:xfrm>
            <a:off x="696897" y="3658560"/>
            <a:ext cx="4106334" cy="487313"/>
          </a:xfrm>
          <a:prstGeom prst="rect">
            <a:avLst/>
          </a:prstGeom>
        </p:spPr>
        <p:txBody>
          <a:bodyPr wrap="square">
            <a:spAutoFit/>
          </a:bodyPr>
          <a:lstStyle/>
          <a:p>
            <a:pPr algn="ctr">
              <a:spcAft>
                <a:spcPts val="200"/>
              </a:spcAft>
            </a:pPr>
            <a:r>
              <a:rPr lang="it-IT" sz="1200" b="1" i="1" cap="all" dirty="0" smtClean="0">
                <a:latin typeface="Arial Narrow" panose="020B0606020202030204" pitchFamily="34" charset="0"/>
              </a:rPr>
              <a:t>Saldo finale di competenza</a:t>
            </a:r>
          </a:p>
          <a:p>
            <a:pPr lvl="0" algn="ctr">
              <a:spcAft>
                <a:spcPts val="1200"/>
              </a:spcAft>
            </a:pPr>
            <a:r>
              <a:rPr lang="it-IT" sz="1200" b="1" i="1" dirty="0" smtClean="0">
                <a:latin typeface="Arial Narrow" panose="020B0606020202030204" pitchFamily="34" charset="0"/>
              </a:rPr>
              <a:t>Distribuzione per indici costruiti sulle entrate di riferimento</a:t>
            </a:r>
            <a:endParaRPr lang="it-IT" sz="1200" b="1" i="1" dirty="0">
              <a:latin typeface="Arial Narrow" panose="020B0606020202030204" pitchFamily="34" charset="0"/>
            </a:endParaRPr>
          </a:p>
        </p:txBody>
      </p:sp>
      <p:sp>
        <p:nvSpPr>
          <p:cNvPr id="12" name="Rettangolo 11"/>
          <p:cNvSpPr/>
          <p:nvPr/>
        </p:nvSpPr>
        <p:spPr>
          <a:xfrm>
            <a:off x="4642130" y="3653373"/>
            <a:ext cx="4106334" cy="487313"/>
          </a:xfrm>
          <a:prstGeom prst="rect">
            <a:avLst/>
          </a:prstGeom>
        </p:spPr>
        <p:txBody>
          <a:bodyPr wrap="square">
            <a:spAutoFit/>
          </a:bodyPr>
          <a:lstStyle/>
          <a:p>
            <a:pPr algn="ctr">
              <a:spcAft>
                <a:spcPts val="200"/>
              </a:spcAft>
            </a:pPr>
            <a:r>
              <a:rPr lang="it-IT" sz="1200" b="1" i="1" cap="all" dirty="0" smtClean="0">
                <a:latin typeface="Arial Narrow" panose="020B0606020202030204" pitchFamily="34" charset="0"/>
              </a:rPr>
              <a:t>Saldo finale di CASSA</a:t>
            </a:r>
          </a:p>
          <a:p>
            <a:pPr lvl="0" algn="ctr">
              <a:spcAft>
                <a:spcPts val="1200"/>
              </a:spcAft>
            </a:pPr>
            <a:r>
              <a:rPr lang="it-IT" sz="1200" b="1" i="1" dirty="0" smtClean="0">
                <a:latin typeface="Arial Narrow" panose="020B0606020202030204" pitchFamily="34" charset="0"/>
              </a:rPr>
              <a:t>Distribuzione per indici costruiti sulle entrate di riferimento</a:t>
            </a:r>
            <a:endParaRPr lang="it-IT" sz="1200" b="1" i="1" dirty="0">
              <a:latin typeface="Arial Narrow" panose="020B0606020202030204" pitchFamily="34" charset="0"/>
            </a:endParaRPr>
          </a:p>
        </p:txBody>
      </p:sp>
      <p:sp>
        <p:nvSpPr>
          <p:cNvPr id="3" name="CasellaDiTesto 2"/>
          <p:cNvSpPr txBox="1"/>
          <p:nvPr/>
        </p:nvSpPr>
        <p:spPr>
          <a:xfrm>
            <a:off x="4368800" y="2700860"/>
            <a:ext cx="575733" cy="215444"/>
          </a:xfrm>
          <a:prstGeom prst="rect">
            <a:avLst/>
          </a:prstGeom>
          <a:noFill/>
        </p:spPr>
        <p:txBody>
          <a:bodyPr wrap="square" rtlCol="0">
            <a:spAutoFit/>
          </a:bodyPr>
          <a:lstStyle/>
          <a:p>
            <a:pPr algn="ctr"/>
            <a:r>
              <a:rPr lang="it-IT" sz="800" i="1" dirty="0" smtClean="0">
                <a:latin typeface="Arial Narrow" panose="020B0606020202030204" pitchFamily="34" charset="0"/>
              </a:rPr>
              <a:t>Pop Log</a:t>
            </a:r>
            <a:endParaRPr lang="it-IT" sz="800" i="1" dirty="0">
              <a:latin typeface="Arial Narrow" panose="020B0606020202030204" pitchFamily="34" charset="0"/>
            </a:endParaRPr>
          </a:p>
        </p:txBody>
      </p:sp>
      <p:sp>
        <p:nvSpPr>
          <p:cNvPr id="14" name="CasellaDiTesto 13"/>
          <p:cNvSpPr txBox="1"/>
          <p:nvPr/>
        </p:nvSpPr>
        <p:spPr>
          <a:xfrm>
            <a:off x="7230640" y="2700854"/>
            <a:ext cx="575733" cy="215444"/>
          </a:xfrm>
          <a:prstGeom prst="rect">
            <a:avLst/>
          </a:prstGeom>
          <a:noFill/>
        </p:spPr>
        <p:txBody>
          <a:bodyPr wrap="square" rtlCol="0">
            <a:spAutoFit/>
          </a:bodyPr>
          <a:lstStyle/>
          <a:p>
            <a:pPr algn="ctr"/>
            <a:r>
              <a:rPr lang="it-IT" sz="800" i="1" dirty="0" smtClean="0">
                <a:latin typeface="Arial Narrow" panose="020B0606020202030204" pitchFamily="34" charset="0"/>
              </a:rPr>
              <a:t>Pop Log</a:t>
            </a:r>
            <a:endParaRPr lang="it-IT" sz="800" i="1" dirty="0">
              <a:latin typeface="Arial Narrow" panose="020B0606020202030204" pitchFamily="34" charset="0"/>
            </a:endParaRPr>
          </a:p>
        </p:txBody>
      </p:sp>
      <p:sp>
        <p:nvSpPr>
          <p:cNvPr id="15" name="CasellaDiTesto 14"/>
          <p:cNvSpPr txBox="1"/>
          <p:nvPr/>
        </p:nvSpPr>
        <p:spPr>
          <a:xfrm>
            <a:off x="4411133" y="5139259"/>
            <a:ext cx="575733" cy="215444"/>
          </a:xfrm>
          <a:prstGeom prst="rect">
            <a:avLst/>
          </a:prstGeom>
          <a:noFill/>
        </p:spPr>
        <p:txBody>
          <a:bodyPr wrap="square" rtlCol="0">
            <a:spAutoFit/>
          </a:bodyPr>
          <a:lstStyle/>
          <a:p>
            <a:pPr algn="ctr"/>
            <a:r>
              <a:rPr lang="it-IT" sz="800" i="1" dirty="0" smtClean="0">
                <a:latin typeface="Arial Narrow" panose="020B0606020202030204" pitchFamily="34" charset="0"/>
              </a:rPr>
              <a:t>Pop Log</a:t>
            </a:r>
            <a:endParaRPr lang="it-IT" sz="800" i="1" dirty="0">
              <a:latin typeface="Arial Narrow" panose="020B0606020202030204" pitchFamily="34" charset="0"/>
            </a:endParaRPr>
          </a:p>
        </p:txBody>
      </p:sp>
      <p:sp>
        <p:nvSpPr>
          <p:cNvPr id="16" name="CasellaDiTesto 15"/>
          <p:cNvSpPr txBox="1"/>
          <p:nvPr/>
        </p:nvSpPr>
        <p:spPr>
          <a:xfrm>
            <a:off x="7239105" y="5139253"/>
            <a:ext cx="575733" cy="215444"/>
          </a:xfrm>
          <a:prstGeom prst="rect">
            <a:avLst/>
          </a:prstGeom>
          <a:noFill/>
        </p:spPr>
        <p:txBody>
          <a:bodyPr wrap="square" rtlCol="0">
            <a:spAutoFit/>
          </a:bodyPr>
          <a:lstStyle/>
          <a:p>
            <a:pPr algn="ctr"/>
            <a:r>
              <a:rPr lang="it-IT" sz="800" i="1" dirty="0" smtClean="0">
                <a:latin typeface="Arial Narrow" panose="020B0606020202030204" pitchFamily="34" charset="0"/>
              </a:rPr>
              <a:t>Pop Log</a:t>
            </a:r>
            <a:endParaRPr lang="it-IT" sz="800" i="1" dirty="0">
              <a:latin typeface="Arial Narrow" panose="020B0606020202030204" pitchFamily="34" charset="0"/>
            </a:endParaRPr>
          </a:p>
        </p:txBody>
      </p:sp>
      <p:sp>
        <p:nvSpPr>
          <p:cNvPr id="18" name="CasellaDiTesto 17"/>
          <p:cNvSpPr txBox="1"/>
          <p:nvPr/>
        </p:nvSpPr>
        <p:spPr>
          <a:xfrm>
            <a:off x="603323" y="5293662"/>
            <a:ext cx="1376389" cy="723853"/>
          </a:xfrm>
          <a:prstGeom prst="rect">
            <a:avLst/>
          </a:prstGeom>
          <a:noFill/>
        </p:spPr>
        <p:txBody>
          <a:bodyPr wrap="square" rtlCol="0">
            <a:spAutoFit/>
          </a:bodyPr>
          <a:lstStyle/>
          <a:p>
            <a:pPr algn="r">
              <a:lnSpc>
                <a:spcPct val="114000"/>
              </a:lnSpc>
            </a:pPr>
            <a:r>
              <a:rPr lang="it-IT" sz="1200" b="1" dirty="0" smtClean="0">
                <a:solidFill>
                  <a:srgbClr val="C00000"/>
                </a:solidFill>
                <a:latin typeface="Arial Narrow" panose="020B0606020202030204" pitchFamily="34" charset="0"/>
              </a:rPr>
              <a:t>Euro pro capite: 40</a:t>
            </a:r>
          </a:p>
          <a:p>
            <a:pPr algn="r">
              <a:lnSpc>
                <a:spcPct val="114000"/>
              </a:lnSpc>
            </a:pPr>
            <a:r>
              <a:rPr lang="it-IT" sz="1200" b="1" dirty="0" smtClean="0">
                <a:solidFill>
                  <a:srgbClr val="C00000"/>
                </a:solidFill>
                <a:latin typeface="Arial Narrow" panose="020B0606020202030204" pitchFamily="34" charset="0"/>
              </a:rPr>
              <a:t>Enti con &lt;0 = 16%</a:t>
            </a:r>
          </a:p>
          <a:p>
            <a:pPr algn="r">
              <a:lnSpc>
                <a:spcPct val="114000"/>
              </a:lnSpc>
            </a:pPr>
            <a:r>
              <a:rPr lang="it-IT" sz="1200" b="1" dirty="0" smtClean="0">
                <a:solidFill>
                  <a:srgbClr val="C00000"/>
                </a:solidFill>
                <a:latin typeface="Arial Narrow" panose="020B0606020202030204" pitchFamily="34" charset="0"/>
              </a:rPr>
              <a:t>Enti con &gt;0 = 84%</a:t>
            </a:r>
          </a:p>
        </p:txBody>
      </p:sp>
      <p:sp>
        <p:nvSpPr>
          <p:cNvPr id="19" name="CasellaDiTesto 18"/>
          <p:cNvSpPr txBox="1"/>
          <p:nvPr/>
        </p:nvSpPr>
        <p:spPr>
          <a:xfrm>
            <a:off x="7372075" y="1916832"/>
            <a:ext cx="1592413" cy="723853"/>
          </a:xfrm>
          <a:prstGeom prst="rect">
            <a:avLst/>
          </a:prstGeom>
          <a:noFill/>
        </p:spPr>
        <p:txBody>
          <a:bodyPr wrap="square" rtlCol="0">
            <a:spAutoFit/>
          </a:bodyPr>
          <a:lstStyle/>
          <a:p>
            <a:pPr algn="r">
              <a:lnSpc>
                <a:spcPct val="114000"/>
              </a:lnSpc>
            </a:pPr>
            <a:r>
              <a:rPr lang="it-IT" sz="1200" b="1" dirty="0" smtClean="0">
                <a:solidFill>
                  <a:srgbClr val="C00000"/>
                </a:solidFill>
                <a:latin typeface="Arial Narrow" panose="020B0606020202030204" pitchFamily="34" charset="0"/>
              </a:rPr>
              <a:t>Euro pro capite: 19</a:t>
            </a:r>
          </a:p>
          <a:p>
            <a:pPr algn="r">
              <a:lnSpc>
                <a:spcPct val="114000"/>
              </a:lnSpc>
            </a:pPr>
            <a:r>
              <a:rPr lang="it-IT" sz="1200" b="1" dirty="0" smtClean="0">
                <a:solidFill>
                  <a:srgbClr val="C00000"/>
                </a:solidFill>
                <a:latin typeface="Arial Narrow" panose="020B0606020202030204" pitchFamily="34" charset="0"/>
              </a:rPr>
              <a:t>Enti con &lt;0 = 24%</a:t>
            </a:r>
          </a:p>
          <a:p>
            <a:pPr algn="r">
              <a:lnSpc>
                <a:spcPct val="114000"/>
              </a:lnSpc>
            </a:pPr>
            <a:r>
              <a:rPr lang="it-IT" sz="1200" b="1" dirty="0" smtClean="0">
                <a:solidFill>
                  <a:srgbClr val="C00000"/>
                </a:solidFill>
                <a:latin typeface="Arial Narrow" panose="020B0606020202030204" pitchFamily="34" charset="0"/>
              </a:rPr>
              <a:t>Enti con &gt;0 = 76%</a:t>
            </a:r>
          </a:p>
        </p:txBody>
      </p:sp>
      <p:sp>
        <p:nvSpPr>
          <p:cNvPr id="20" name="CasellaDiTesto 19"/>
          <p:cNvSpPr txBox="1"/>
          <p:nvPr/>
        </p:nvSpPr>
        <p:spPr>
          <a:xfrm>
            <a:off x="7372075" y="5297435"/>
            <a:ext cx="1592413" cy="723853"/>
          </a:xfrm>
          <a:prstGeom prst="rect">
            <a:avLst/>
          </a:prstGeom>
          <a:noFill/>
        </p:spPr>
        <p:txBody>
          <a:bodyPr wrap="square" rtlCol="0">
            <a:spAutoFit/>
          </a:bodyPr>
          <a:lstStyle/>
          <a:p>
            <a:pPr algn="r">
              <a:lnSpc>
                <a:spcPct val="114000"/>
              </a:lnSpc>
            </a:pPr>
            <a:r>
              <a:rPr lang="it-IT" sz="1200" b="1" dirty="0" smtClean="0">
                <a:solidFill>
                  <a:srgbClr val="C00000"/>
                </a:solidFill>
                <a:latin typeface="Arial Narrow" panose="020B0606020202030204" pitchFamily="34" charset="0"/>
              </a:rPr>
              <a:t>Euro pro capite: 35</a:t>
            </a:r>
          </a:p>
          <a:p>
            <a:pPr algn="r">
              <a:lnSpc>
                <a:spcPct val="114000"/>
              </a:lnSpc>
            </a:pPr>
            <a:r>
              <a:rPr lang="it-IT" sz="1200" b="1" dirty="0" smtClean="0">
                <a:solidFill>
                  <a:srgbClr val="C00000"/>
                </a:solidFill>
                <a:latin typeface="Arial Narrow" panose="020B0606020202030204" pitchFamily="34" charset="0"/>
              </a:rPr>
              <a:t>Enti con &lt;0 = 15%</a:t>
            </a:r>
          </a:p>
          <a:p>
            <a:pPr algn="r">
              <a:lnSpc>
                <a:spcPct val="114000"/>
              </a:lnSpc>
            </a:pPr>
            <a:r>
              <a:rPr lang="it-IT" sz="1200" b="1" dirty="0" smtClean="0">
                <a:solidFill>
                  <a:srgbClr val="C00000"/>
                </a:solidFill>
                <a:latin typeface="Arial Narrow" panose="020B0606020202030204" pitchFamily="34" charset="0"/>
              </a:rPr>
              <a:t>Enti con &gt;0 = 85%</a:t>
            </a:r>
          </a:p>
        </p:txBody>
      </p:sp>
      <p:sp>
        <p:nvSpPr>
          <p:cNvPr id="21" name="CasellaDiTesto 20"/>
          <p:cNvSpPr txBox="1"/>
          <p:nvPr/>
        </p:nvSpPr>
        <p:spPr>
          <a:xfrm>
            <a:off x="539552" y="2924944"/>
            <a:ext cx="1376389" cy="584775"/>
          </a:xfrm>
          <a:prstGeom prst="rect">
            <a:avLst/>
          </a:prstGeom>
          <a:noFill/>
        </p:spPr>
        <p:txBody>
          <a:bodyPr wrap="square" rtlCol="0">
            <a:spAutoFit/>
          </a:bodyPr>
          <a:lstStyle/>
          <a:p>
            <a:pPr algn="ctr"/>
            <a:r>
              <a:rPr lang="it-IT" sz="1600" b="1" dirty="0" smtClean="0">
                <a:latin typeface="Arial Narrow" panose="020B0606020202030204" pitchFamily="34" charset="0"/>
              </a:rPr>
              <a:t>PROV. DI TREVISO 2015</a:t>
            </a:r>
          </a:p>
        </p:txBody>
      </p:sp>
      <p:sp>
        <p:nvSpPr>
          <p:cNvPr id="22" name="Ovale 21"/>
          <p:cNvSpPr/>
          <p:nvPr/>
        </p:nvSpPr>
        <p:spPr bwMode="auto">
          <a:xfrm>
            <a:off x="539552" y="2875491"/>
            <a:ext cx="1440160" cy="697525"/>
          </a:xfrm>
          <a:prstGeom prst="ellipse">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16180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90124" y="446088"/>
            <a:ext cx="7129902" cy="620712"/>
          </a:xfrm>
        </p:spPr>
        <p:txBody>
          <a:bodyPr/>
          <a:lstStyle/>
          <a:p>
            <a:r>
              <a:rPr lang="it-IT" dirty="0" smtClean="0"/>
              <a:t>L’andamento della spesa corrente</a:t>
            </a:r>
            <a:endParaRPr lang="it-IT" dirty="0"/>
          </a:p>
        </p:txBody>
      </p:sp>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6</a:t>
            </a:fld>
            <a:endParaRPr lang="it-IT" altLang="it-IT" sz="1200"/>
          </a:p>
        </p:txBody>
      </p:sp>
      <p:sp>
        <p:nvSpPr>
          <p:cNvPr id="3" name="Rettangolo 2"/>
          <p:cNvSpPr/>
          <p:nvPr/>
        </p:nvSpPr>
        <p:spPr>
          <a:xfrm>
            <a:off x="3632244" y="4668257"/>
            <a:ext cx="2467342" cy="252698"/>
          </a:xfrm>
          <a:prstGeom prst="rect">
            <a:avLst/>
          </a:prstGeom>
        </p:spPr>
        <p:txBody>
          <a:bodyPr wrap="none">
            <a:spAutoFit/>
          </a:bodyPr>
          <a:lstStyle/>
          <a:p>
            <a:pPr lvl="0">
              <a:lnSpc>
                <a:spcPct val="114000"/>
              </a:lnSpc>
            </a:pPr>
            <a:r>
              <a:rPr lang="it-IT" sz="1000" i="1" dirty="0">
                <a:solidFill>
                  <a:srgbClr val="005E7D"/>
                </a:solidFill>
                <a:latin typeface="Arial Narrow" panose="020B0606020202030204" pitchFamily="34" charset="0"/>
              </a:rPr>
              <a:t>Fonte: elaborazioni IFEL su dati Ministero Interno</a:t>
            </a:r>
          </a:p>
        </p:txBody>
      </p:sp>
      <p:sp>
        <p:nvSpPr>
          <p:cNvPr id="5" name="Rettangolo 4"/>
          <p:cNvSpPr/>
          <p:nvPr/>
        </p:nvSpPr>
        <p:spPr>
          <a:xfrm>
            <a:off x="690124" y="1319651"/>
            <a:ext cx="7965604" cy="523220"/>
          </a:xfrm>
          <a:prstGeom prst="rect">
            <a:avLst/>
          </a:prstGeom>
        </p:spPr>
        <p:txBody>
          <a:bodyPr wrap="square">
            <a:spAutoFit/>
          </a:bodyPr>
          <a:lstStyle/>
          <a:p>
            <a:pPr lvl="0" algn="ctr"/>
            <a:r>
              <a:rPr lang="it-IT" sz="1400" b="1" i="1" dirty="0">
                <a:solidFill>
                  <a:srgbClr val="005E7D"/>
                </a:solidFill>
                <a:latin typeface="Arial Narrow" panose="020B0606020202030204" pitchFamily="34" charset="0"/>
              </a:rPr>
              <a:t>DINAMICA </a:t>
            </a:r>
            <a:r>
              <a:rPr lang="it-IT" sz="1400" b="1" i="1" dirty="0" smtClean="0">
                <a:solidFill>
                  <a:srgbClr val="005E7D"/>
                </a:solidFill>
                <a:latin typeface="Arial Narrow" panose="020B0606020202030204" pitchFamily="34" charset="0"/>
              </a:rPr>
              <a:t>DELLA SPESA CORRENTE COMUNALE AL </a:t>
            </a:r>
            <a:r>
              <a:rPr lang="it-IT" sz="1400" b="1" i="1" dirty="0">
                <a:solidFill>
                  <a:srgbClr val="005E7D"/>
                </a:solidFill>
                <a:latin typeface="Arial Narrow" panose="020B0606020202030204" pitchFamily="34" charset="0"/>
              </a:rPr>
              <a:t>NETTO </a:t>
            </a:r>
            <a:r>
              <a:rPr lang="it-IT" sz="1400" b="1" i="1" dirty="0" smtClean="0">
                <a:solidFill>
                  <a:srgbClr val="005E7D"/>
                </a:solidFill>
                <a:latin typeface="Arial Narrow" panose="020B0606020202030204" pitchFamily="34" charset="0"/>
              </a:rPr>
              <a:t>DEI </a:t>
            </a:r>
            <a:r>
              <a:rPr lang="it-IT" sz="1400" b="1" i="1" dirty="0">
                <a:solidFill>
                  <a:srgbClr val="005E7D"/>
                </a:solidFill>
                <a:latin typeface="Arial Narrow" panose="020B0606020202030204" pitchFamily="34" charset="0"/>
              </a:rPr>
              <a:t>RIFIUTI </a:t>
            </a:r>
            <a:r>
              <a:rPr lang="it-IT" sz="1400" b="1" i="1" dirty="0" smtClean="0">
                <a:solidFill>
                  <a:srgbClr val="005E7D"/>
                </a:solidFill>
                <a:latin typeface="Arial Narrow" panose="020B0606020202030204" pitchFamily="34" charset="0"/>
              </a:rPr>
              <a:t>CON DETTAGLIO SUL PERSONALE Impegni con indice </a:t>
            </a:r>
            <a:r>
              <a:rPr lang="it-IT" sz="1400" b="1" i="1" dirty="0">
                <a:solidFill>
                  <a:srgbClr val="005E7D"/>
                </a:solidFill>
                <a:latin typeface="Arial Narrow" panose="020B0606020202030204" pitchFamily="34" charset="0"/>
              </a:rPr>
              <a:t>2010 = 100</a:t>
            </a:r>
            <a:endParaRPr lang="it-IT" sz="1400" i="1" dirty="0">
              <a:solidFill>
                <a:srgbClr val="005E7D"/>
              </a:solidFill>
            </a:endParaRPr>
          </a:p>
        </p:txBody>
      </p:sp>
      <p:sp>
        <p:nvSpPr>
          <p:cNvPr id="9" name="Rettangolo 8"/>
          <p:cNvSpPr/>
          <p:nvPr/>
        </p:nvSpPr>
        <p:spPr>
          <a:xfrm>
            <a:off x="690124" y="5029117"/>
            <a:ext cx="8045174" cy="1465016"/>
          </a:xfrm>
          <a:prstGeom prst="rect">
            <a:avLst/>
          </a:prstGeom>
        </p:spPr>
        <p:txBody>
          <a:bodyPr wrap="square">
            <a:spAutoFit/>
          </a:bodyPr>
          <a:lstStyle/>
          <a:p>
            <a:pPr marL="180000" indent="-180000" algn="just">
              <a:lnSpc>
                <a:spcPct val="110000"/>
              </a:lnSpc>
              <a:spcBef>
                <a:spcPts val="1200"/>
              </a:spcBef>
              <a:buClr>
                <a:srgbClr val="005E7D"/>
              </a:buClr>
              <a:buFont typeface="Arial" panose="020B0604020202020204" pitchFamily="34" charset="0"/>
              <a:buChar char="•"/>
            </a:pPr>
            <a:r>
              <a:rPr lang="it-IT" sz="1800" dirty="0" smtClean="0">
                <a:latin typeface="Arial Narrow" panose="020B0606020202030204" pitchFamily="34" charset="0"/>
              </a:rPr>
              <a:t>Escluse le RSS Nord </a:t>
            </a:r>
            <a:r>
              <a:rPr lang="it-IT" sz="1800" b="1" dirty="0" smtClean="0">
                <a:latin typeface="Arial Narrow" panose="020B0606020202030204" pitchFamily="34" charset="0"/>
              </a:rPr>
              <a:t>dal 2010 al 2015 la spesa corrente dei Comuni scende del 4,8%</a:t>
            </a:r>
            <a:r>
              <a:rPr lang="it-IT" sz="1800" dirty="0" smtClean="0">
                <a:latin typeface="Arial Narrow" panose="020B0606020202030204" pitchFamily="34" charset="0"/>
              </a:rPr>
              <a:t>, investendo tutte le fasce demografiche, esclusi gli enti fino a 1.000 abitanti (fuori Patto)</a:t>
            </a:r>
          </a:p>
          <a:p>
            <a:pPr marL="180000" indent="-180000" algn="just">
              <a:lnSpc>
                <a:spcPct val="110000"/>
              </a:lnSpc>
              <a:spcBef>
                <a:spcPts val="1200"/>
              </a:spcBef>
              <a:buClr>
                <a:srgbClr val="005E7D"/>
              </a:buClr>
              <a:buFont typeface="Arial" panose="020B0604020202020204" pitchFamily="34" charset="0"/>
              <a:buChar char="•"/>
            </a:pPr>
            <a:r>
              <a:rPr lang="it-IT" sz="1800" dirty="0" smtClean="0">
                <a:latin typeface="Arial Narrow" panose="020B0606020202030204" pitchFamily="34" charset="0"/>
              </a:rPr>
              <a:t>Nel periodo considerato </a:t>
            </a:r>
            <a:r>
              <a:rPr lang="it-IT" sz="1800" b="1" dirty="0" smtClean="0">
                <a:latin typeface="Arial Narrow" panose="020B0606020202030204" pitchFamily="34" charset="0"/>
              </a:rPr>
              <a:t>la spesa per il personale si riduce di 2,1 mld. </a:t>
            </a:r>
            <a:r>
              <a:rPr lang="it-IT" sz="1800" b="1" dirty="0">
                <a:latin typeface="Arial Narrow" panose="020B0606020202030204" pitchFamily="34" charset="0"/>
              </a:rPr>
              <a:t>d</a:t>
            </a:r>
            <a:r>
              <a:rPr lang="it-IT" sz="1800" b="1" dirty="0" smtClean="0">
                <a:latin typeface="Arial Narrow" panose="020B0606020202030204" pitchFamily="34" charset="0"/>
              </a:rPr>
              <a:t>i euro (-13,4%)</a:t>
            </a:r>
            <a:r>
              <a:rPr lang="it-IT" sz="1800" dirty="0" smtClean="0">
                <a:latin typeface="Arial Narrow" panose="020B0606020202030204" pitchFamily="34" charset="0"/>
              </a:rPr>
              <a:t>, una restrizione sproporzionata rispetto alla dinamica del totale P.A. (-11 mld.; -6%)</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98" y="2243674"/>
            <a:ext cx="3960000"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761078" y="1981199"/>
            <a:ext cx="2336800" cy="338554"/>
          </a:xfrm>
          <a:prstGeom prst="rect">
            <a:avLst/>
          </a:prstGeom>
          <a:noFill/>
        </p:spPr>
        <p:txBody>
          <a:bodyPr wrap="square" rtlCol="0">
            <a:spAutoFit/>
          </a:bodyPr>
          <a:lstStyle/>
          <a:p>
            <a:pPr algn="ctr"/>
            <a:r>
              <a:rPr lang="it-IT" sz="1600" b="1" dirty="0" smtClean="0">
                <a:latin typeface="Arial Narrow" panose="020B0606020202030204" pitchFamily="34" charset="0"/>
              </a:rPr>
              <a:t>ITALIA (escluse RSS Nord)</a:t>
            </a:r>
            <a:endParaRPr lang="it-IT" sz="1400" b="1" dirty="0">
              <a:latin typeface="Arial Narrow" panose="020B0606020202030204" pitchFamily="34" charset="0"/>
            </a:endParaRPr>
          </a:p>
        </p:txBody>
      </p:sp>
      <p:sp>
        <p:nvSpPr>
          <p:cNvPr id="12" name="CasellaDiTesto 11"/>
          <p:cNvSpPr txBox="1"/>
          <p:nvPr/>
        </p:nvSpPr>
        <p:spPr>
          <a:xfrm>
            <a:off x="6307828" y="1998127"/>
            <a:ext cx="1058333" cy="338554"/>
          </a:xfrm>
          <a:prstGeom prst="rect">
            <a:avLst/>
          </a:prstGeom>
          <a:noFill/>
        </p:spPr>
        <p:txBody>
          <a:bodyPr wrap="square" rtlCol="0">
            <a:spAutoFit/>
          </a:bodyPr>
          <a:lstStyle/>
          <a:p>
            <a:pPr algn="ctr"/>
            <a:r>
              <a:rPr lang="it-IT" sz="1600" b="1" dirty="0" smtClean="0">
                <a:latin typeface="Arial Narrow" panose="020B0606020202030204" pitchFamily="34" charset="0"/>
              </a:rPr>
              <a:t>VENETO</a:t>
            </a:r>
            <a:endParaRPr lang="it-IT" sz="1400" b="1" dirty="0">
              <a:latin typeface="Arial Narrow" panose="020B0606020202030204" pitchFamily="34" charset="0"/>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072" y="2243674"/>
            <a:ext cx="3960000"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2140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32B74E28-B84B-4F57-9DF3-80AC7C3CF413}" type="slidenum">
              <a:rPr lang="it-IT" altLang="it-IT" sz="1200" smtClean="0">
                <a:solidFill>
                  <a:srgbClr val="000000"/>
                </a:solidFill>
              </a:rPr>
              <a:pPr/>
              <a:t>60</a:t>
            </a:fld>
            <a:endParaRPr lang="it-IT" altLang="it-IT" sz="1200" smtClean="0">
              <a:solidFill>
                <a:srgbClr val="000000"/>
              </a:solidFill>
            </a:endParaRPr>
          </a:p>
        </p:txBody>
      </p:sp>
      <p:sp>
        <p:nvSpPr>
          <p:cNvPr id="8195" name="Rectangle 3"/>
          <p:cNvSpPr txBox="1">
            <a:spLocks noChangeArrowheads="1"/>
          </p:cNvSpPr>
          <p:nvPr/>
        </p:nvSpPr>
        <p:spPr bwMode="auto">
          <a:xfrm>
            <a:off x="676275" y="1260595"/>
            <a:ext cx="7905750" cy="532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fontAlgn="base">
              <a:lnSpc>
                <a:spcPct val="110000"/>
              </a:lnSpc>
              <a:spcBef>
                <a:spcPts val="1800"/>
              </a:spcBef>
              <a:spcAft>
                <a:spcPct val="0"/>
              </a:spcAft>
            </a:pPr>
            <a:r>
              <a:rPr lang="it-IT" altLang="it-IT" sz="1800" b="1" dirty="0">
                <a:solidFill>
                  <a:srgbClr val="005E7D"/>
                </a:solidFill>
                <a:latin typeface="Arial Narrow" panose="020B0606020202030204" pitchFamily="34" charset="0"/>
              </a:rPr>
              <a:t>SISTEMAZIONE DEL SALDO DI FINANZA PUBBLICA E NUOVI PATTI REGIONALI</a:t>
            </a:r>
          </a:p>
          <a:p>
            <a:pPr marL="180000" indent="-180000" algn="just" fontAlgn="base">
              <a:lnSpc>
                <a:spcPct val="110000"/>
              </a:lnSpc>
              <a:spcBef>
                <a:spcPts val="300"/>
              </a:spcBef>
              <a:spcAft>
                <a:spcPct val="0"/>
              </a:spcAft>
              <a:buClr>
                <a:srgbClr val="005E7D"/>
              </a:buClr>
              <a:buFontTx/>
              <a:buChar char="•"/>
            </a:pPr>
            <a:r>
              <a:rPr lang="it-IT" altLang="it-IT" sz="1800" dirty="0" smtClean="0">
                <a:solidFill>
                  <a:srgbClr val="000000"/>
                </a:solidFill>
                <a:latin typeface="Arial Narrow" panose="020B0606020202030204" pitchFamily="34" charset="0"/>
                <a:cs typeface="Arial" pitchFamily="34" charset="0"/>
              </a:rPr>
              <a:t>Sono </a:t>
            </a:r>
            <a:r>
              <a:rPr lang="it-IT" altLang="it-IT" sz="1800" dirty="0">
                <a:solidFill>
                  <a:srgbClr val="000000"/>
                </a:solidFill>
                <a:latin typeface="Arial Narrow" panose="020B0606020202030204" pitchFamily="34" charset="0"/>
                <a:cs typeface="Arial" pitchFamily="34" charset="0"/>
              </a:rPr>
              <a:t>definitivamente superati i saldi di cassa e il saldo di competenza di parte </a:t>
            </a:r>
            <a:r>
              <a:rPr lang="it-IT" altLang="it-IT" sz="1800" dirty="0" smtClean="0">
                <a:solidFill>
                  <a:srgbClr val="000000"/>
                </a:solidFill>
                <a:latin typeface="Arial Narrow" panose="020B0606020202030204" pitchFamily="34" charset="0"/>
                <a:cs typeface="Arial" pitchFamily="34" charset="0"/>
              </a:rPr>
              <a:t>corrente, con il </a:t>
            </a:r>
            <a:r>
              <a:rPr lang="it-IT" altLang="it-IT" sz="1800" b="1" dirty="0">
                <a:solidFill>
                  <a:srgbClr val="000000"/>
                </a:solidFill>
                <a:latin typeface="Arial Narrow" panose="020B0606020202030204" pitchFamily="34" charset="0"/>
                <a:cs typeface="Arial" pitchFamily="34" charset="0"/>
              </a:rPr>
              <a:t>saldo finale di competenza</a:t>
            </a:r>
            <a:r>
              <a:rPr lang="it-IT" altLang="it-IT" sz="1800" dirty="0">
                <a:solidFill>
                  <a:srgbClr val="000000"/>
                </a:solidFill>
                <a:latin typeface="Arial Narrow" panose="020B0606020202030204" pitchFamily="34" charset="0"/>
                <a:cs typeface="Arial" pitchFamily="34" charset="0"/>
              </a:rPr>
              <a:t> </a:t>
            </a:r>
            <a:r>
              <a:rPr lang="it-IT" altLang="it-IT" sz="1800" dirty="0" smtClean="0">
                <a:solidFill>
                  <a:srgbClr val="000000"/>
                </a:solidFill>
                <a:latin typeface="Arial Narrow" panose="020B0606020202030204" pitchFamily="34" charset="0"/>
                <a:cs typeface="Arial" pitchFamily="34" charset="0"/>
              </a:rPr>
              <a:t>individuato quale </a:t>
            </a:r>
            <a:r>
              <a:rPr lang="it-IT" altLang="it-IT" sz="1800" b="1" dirty="0" smtClean="0">
                <a:solidFill>
                  <a:srgbClr val="000000"/>
                </a:solidFill>
                <a:latin typeface="Arial Narrow" panose="020B0606020202030204" pitchFamily="34" charset="0"/>
                <a:cs typeface="Arial" pitchFamily="34" charset="0"/>
              </a:rPr>
              <a:t>unico vincolo </a:t>
            </a:r>
            <a:r>
              <a:rPr lang="it-IT" altLang="it-IT" sz="1800" b="1" dirty="0">
                <a:solidFill>
                  <a:srgbClr val="000000"/>
                </a:solidFill>
                <a:latin typeface="Arial Narrow" panose="020B0606020202030204" pitchFamily="34" charset="0"/>
                <a:cs typeface="Arial" pitchFamily="34" charset="0"/>
              </a:rPr>
              <a:t>di </a:t>
            </a:r>
            <a:r>
              <a:rPr lang="it-IT" altLang="it-IT" sz="1800" b="1" dirty="0" smtClean="0">
                <a:solidFill>
                  <a:srgbClr val="000000"/>
                </a:solidFill>
                <a:latin typeface="Arial Narrow" panose="020B0606020202030204" pitchFamily="34" charset="0"/>
                <a:cs typeface="Arial" pitchFamily="34" charset="0"/>
              </a:rPr>
              <a:t>finanza pubblica</a:t>
            </a:r>
          </a:p>
          <a:p>
            <a:pPr marL="180000" indent="-180000" algn="just" fontAlgn="base">
              <a:lnSpc>
                <a:spcPct val="110000"/>
              </a:lnSpc>
              <a:spcBef>
                <a:spcPts val="300"/>
              </a:spcBef>
              <a:spcAft>
                <a:spcPct val="0"/>
              </a:spcAft>
              <a:buClr>
                <a:srgbClr val="005E7D"/>
              </a:buClr>
              <a:buFontTx/>
              <a:buChar char="•"/>
            </a:pPr>
            <a:r>
              <a:rPr lang="it-IT" altLang="it-IT" sz="1800" dirty="0" smtClean="0">
                <a:solidFill>
                  <a:srgbClr val="000000"/>
                </a:solidFill>
                <a:latin typeface="Arial Narrow" panose="020B0606020202030204" pitchFamily="34" charset="0"/>
                <a:cs typeface="Arial" pitchFamily="34" charset="0"/>
              </a:rPr>
              <a:t>A partire </a:t>
            </a:r>
            <a:r>
              <a:rPr lang="it-IT" altLang="it-IT" sz="1800" b="1" dirty="0" smtClean="0">
                <a:solidFill>
                  <a:srgbClr val="000000"/>
                </a:solidFill>
                <a:latin typeface="Arial Narrow" panose="020B0606020202030204" pitchFamily="34" charset="0"/>
                <a:cs typeface="Arial" pitchFamily="34" charset="0"/>
              </a:rPr>
              <a:t>dal 2020</a:t>
            </a:r>
            <a:r>
              <a:rPr lang="it-IT" altLang="it-IT" sz="1800" dirty="0" smtClean="0">
                <a:solidFill>
                  <a:srgbClr val="000000"/>
                </a:solidFill>
                <a:latin typeface="Arial Narrow" panose="020B0606020202030204" pitchFamily="34" charset="0"/>
                <a:cs typeface="Arial" pitchFamily="34" charset="0"/>
              </a:rPr>
              <a:t> </a:t>
            </a:r>
            <a:r>
              <a:rPr lang="it-IT" altLang="it-IT" sz="1800" dirty="0">
                <a:solidFill>
                  <a:srgbClr val="000000"/>
                </a:solidFill>
                <a:latin typeface="Arial Narrow" panose="020B0606020202030204" pitchFamily="34" charset="0"/>
                <a:cs typeface="Arial" pitchFamily="34" charset="0"/>
              </a:rPr>
              <a:t>è inserito nel saldo finale di competenza il </a:t>
            </a:r>
            <a:r>
              <a:rPr lang="it-IT" altLang="it-IT" sz="1800" b="1" dirty="0">
                <a:solidFill>
                  <a:srgbClr val="000000"/>
                </a:solidFill>
                <a:latin typeface="Arial Narrow" panose="020B0606020202030204" pitchFamily="34" charset="0"/>
                <a:cs typeface="Arial" pitchFamily="34" charset="0"/>
              </a:rPr>
              <a:t>FPV alimentato dalle entrate </a:t>
            </a:r>
            <a:r>
              <a:rPr lang="it-IT" altLang="it-IT" sz="1800" b="1" dirty="0" smtClean="0">
                <a:solidFill>
                  <a:srgbClr val="000000"/>
                </a:solidFill>
                <a:latin typeface="Arial Narrow" panose="020B0606020202030204" pitchFamily="34" charset="0"/>
                <a:cs typeface="Arial" pitchFamily="34" charset="0"/>
              </a:rPr>
              <a:t>finali</a:t>
            </a:r>
            <a:r>
              <a:rPr lang="it-IT" altLang="it-IT" sz="1800" dirty="0" smtClean="0">
                <a:solidFill>
                  <a:srgbClr val="000000"/>
                </a:solidFill>
                <a:latin typeface="Arial Narrow" panose="020B0606020202030204" pitchFamily="34" charset="0"/>
                <a:cs typeface="Arial" pitchFamily="34" charset="0"/>
              </a:rPr>
              <a:t>, mentre </a:t>
            </a:r>
            <a:r>
              <a:rPr lang="it-IT" altLang="it-IT" sz="1800" b="1" dirty="0" smtClean="0">
                <a:solidFill>
                  <a:srgbClr val="000000"/>
                </a:solidFill>
                <a:latin typeface="Arial Narrow" panose="020B0606020202030204" pitchFamily="34" charset="0"/>
                <a:cs typeface="Arial" pitchFamily="34" charset="0"/>
              </a:rPr>
              <a:t>per </a:t>
            </a:r>
            <a:r>
              <a:rPr lang="it-IT" altLang="it-IT" sz="1800" b="1" dirty="0">
                <a:solidFill>
                  <a:srgbClr val="000000"/>
                </a:solidFill>
                <a:latin typeface="Arial Narrow" panose="020B0606020202030204" pitchFamily="34" charset="0"/>
                <a:cs typeface="Arial" pitchFamily="34" charset="0"/>
              </a:rPr>
              <a:t>il triennio 2017-2019</a:t>
            </a:r>
            <a:r>
              <a:rPr lang="it-IT" altLang="it-IT" sz="1800" dirty="0">
                <a:solidFill>
                  <a:srgbClr val="000000"/>
                </a:solidFill>
                <a:latin typeface="Arial Narrow" panose="020B0606020202030204" pitchFamily="34" charset="0"/>
                <a:cs typeface="Arial" pitchFamily="34" charset="0"/>
              </a:rPr>
              <a:t> l’inclusione del </a:t>
            </a:r>
            <a:r>
              <a:rPr lang="it-IT" altLang="it-IT" sz="1800" b="1" dirty="0">
                <a:solidFill>
                  <a:srgbClr val="000000"/>
                </a:solidFill>
                <a:latin typeface="Arial Narrow" panose="020B0606020202030204" pitchFamily="34" charset="0"/>
                <a:cs typeface="Arial" pitchFamily="34" charset="0"/>
              </a:rPr>
              <a:t>FPV</a:t>
            </a:r>
            <a:r>
              <a:rPr lang="it-IT" altLang="it-IT" sz="1800" dirty="0">
                <a:solidFill>
                  <a:srgbClr val="000000"/>
                </a:solidFill>
                <a:latin typeface="Arial Narrow" panose="020B0606020202030204" pitchFamily="34" charset="0"/>
                <a:cs typeface="Arial" pitchFamily="34" charset="0"/>
              </a:rPr>
              <a:t> è </a:t>
            </a:r>
            <a:r>
              <a:rPr lang="it-IT" altLang="it-IT" sz="1800" dirty="0" smtClean="0">
                <a:solidFill>
                  <a:srgbClr val="000000"/>
                </a:solidFill>
                <a:latin typeface="Arial Narrow" panose="020B0606020202030204" pitchFamily="34" charset="0"/>
                <a:cs typeface="Arial" pitchFamily="34" charset="0"/>
              </a:rPr>
              <a:t>stata recepita dalla </a:t>
            </a:r>
            <a:r>
              <a:rPr lang="it-IT" altLang="it-IT" sz="1800" dirty="0">
                <a:solidFill>
                  <a:srgbClr val="000000"/>
                </a:solidFill>
                <a:latin typeface="Arial Narrow" panose="020B0606020202030204" pitchFamily="34" charset="0"/>
                <a:cs typeface="Arial" pitchFamily="34" charset="0"/>
              </a:rPr>
              <a:t>legge di </a:t>
            </a:r>
            <a:r>
              <a:rPr lang="it-IT" altLang="it-IT" sz="1800" dirty="0" smtClean="0">
                <a:solidFill>
                  <a:srgbClr val="000000"/>
                </a:solidFill>
                <a:latin typeface="Arial Narrow" panose="020B0606020202030204" pitchFamily="34" charset="0"/>
                <a:cs typeface="Arial" pitchFamily="34" charset="0"/>
              </a:rPr>
              <a:t>Bilancio 2017 </a:t>
            </a:r>
            <a:r>
              <a:rPr lang="it-IT" altLang="it-IT" sz="1800" b="1" dirty="0" smtClean="0">
                <a:solidFill>
                  <a:srgbClr val="000000"/>
                </a:solidFill>
                <a:latin typeface="Arial Narrow" panose="020B0606020202030204" pitchFamily="34" charset="0"/>
                <a:cs typeface="Arial" pitchFamily="34" charset="0"/>
              </a:rPr>
              <a:t>con la medesima declinazione vigente per l’anno 2016</a:t>
            </a:r>
            <a:endParaRPr lang="it-IT" altLang="it-IT" sz="1800" b="1" dirty="0">
              <a:solidFill>
                <a:srgbClr val="000000"/>
              </a:solidFill>
              <a:latin typeface="Arial Narrow" panose="020B0606020202030204" pitchFamily="34" charset="0"/>
              <a:cs typeface="Arial" pitchFamily="34" charset="0"/>
            </a:endParaRPr>
          </a:p>
          <a:p>
            <a:pPr marL="180000" lvl="2" indent="-180000" algn="just" fontAlgn="base">
              <a:lnSpc>
                <a:spcPct val="110000"/>
              </a:lnSpc>
              <a:spcBef>
                <a:spcPts val="300"/>
              </a:spcBef>
              <a:buClr>
                <a:srgbClr val="005E7D"/>
              </a:buClr>
              <a:buFont typeface="Arial" panose="020B0604020202020204" pitchFamily="34" charset="0"/>
              <a:buChar char="•"/>
              <a:defRPr/>
            </a:pPr>
            <a:r>
              <a:rPr lang="it-IT" sz="1800" dirty="0" smtClean="0">
                <a:solidFill>
                  <a:srgbClr val="000000"/>
                </a:solidFill>
                <a:latin typeface="Arial Narrow" panose="020B0606020202030204" pitchFamily="34" charset="0"/>
                <a:cs typeface="Arial" pitchFamily="34" charset="0"/>
              </a:rPr>
              <a:t>Il </a:t>
            </a:r>
            <a:r>
              <a:rPr lang="it-IT" sz="1800" b="1" dirty="0" smtClean="0">
                <a:solidFill>
                  <a:srgbClr val="000000"/>
                </a:solidFill>
                <a:latin typeface="Arial Narrow" panose="020B0606020202030204" pitchFamily="34" charset="0"/>
                <a:cs typeface="Arial" pitchFamily="34" charset="0"/>
              </a:rPr>
              <a:t>consolidamento </a:t>
            </a:r>
            <a:r>
              <a:rPr lang="it-IT" sz="1800" b="1" dirty="0">
                <a:solidFill>
                  <a:srgbClr val="000000"/>
                </a:solidFill>
                <a:latin typeface="Arial Narrow" panose="020B0606020202030204" pitchFamily="34" charset="0"/>
                <a:cs typeface="Arial" pitchFamily="34" charset="0"/>
              </a:rPr>
              <a:t>regionale dei saldi </a:t>
            </a:r>
            <a:r>
              <a:rPr lang="it-IT" sz="1800" b="1" dirty="0" smtClean="0">
                <a:solidFill>
                  <a:srgbClr val="000000"/>
                </a:solidFill>
                <a:latin typeface="Arial Narrow" panose="020B0606020202030204" pitchFamily="34" charset="0"/>
                <a:cs typeface="Arial" pitchFamily="34" charset="0"/>
              </a:rPr>
              <a:t>finali di </a:t>
            </a:r>
            <a:r>
              <a:rPr lang="it-IT" sz="1800" b="1" dirty="0">
                <a:solidFill>
                  <a:srgbClr val="000000"/>
                </a:solidFill>
                <a:latin typeface="Arial Narrow" panose="020B0606020202030204" pitchFamily="34" charset="0"/>
                <a:cs typeface="Arial" pitchFamily="34" charset="0"/>
              </a:rPr>
              <a:t>competenza</a:t>
            </a:r>
            <a:r>
              <a:rPr lang="it-IT" sz="1800" dirty="0">
                <a:solidFill>
                  <a:srgbClr val="000000"/>
                </a:solidFill>
                <a:latin typeface="Arial Narrow" panose="020B0606020202030204" pitchFamily="34" charset="0"/>
                <a:cs typeface="Arial" pitchFamily="34" charset="0"/>
              </a:rPr>
              <a:t> </a:t>
            </a:r>
            <a:r>
              <a:rPr lang="it-IT" sz="1800" dirty="0">
                <a:solidFill>
                  <a:srgbClr val="000000"/>
                </a:solidFill>
                <a:latin typeface="Arial Narrow" panose="020B0606020202030204" pitchFamily="34" charset="0"/>
              </a:rPr>
              <a:t>(</a:t>
            </a:r>
            <a:r>
              <a:rPr lang="it-IT" sz="1800" dirty="0" smtClean="0">
                <a:solidFill>
                  <a:srgbClr val="000000"/>
                </a:solidFill>
                <a:latin typeface="Arial Narrow" panose="020B0606020202030204" pitchFamily="34" charset="0"/>
              </a:rPr>
              <a:t>anziché l’assunzione </a:t>
            </a:r>
            <a:r>
              <a:rPr lang="it-IT" sz="1800" dirty="0">
                <a:solidFill>
                  <a:srgbClr val="000000"/>
                </a:solidFill>
                <a:latin typeface="Arial Narrow" panose="020B0606020202030204" pitchFamily="34" charset="0"/>
              </a:rPr>
              <a:t>di debito) </a:t>
            </a:r>
            <a:r>
              <a:rPr lang="it-IT" sz="1800" dirty="0" smtClean="0">
                <a:solidFill>
                  <a:srgbClr val="000000"/>
                </a:solidFill>
                <a:latin typeface="Arial Narrow" panose="020B0606020202030204" pitchFamily="34" charset="0"/>
                <a:cs typeface="Arial" pitchFamily="34" charset="0"/>
              </a:rPr>
              <a:t>diviene lo </a:t>
            </a:r>
            <a:r>
              <a:rPr lang="it-IT" sz="1800" b="1" dirty="0">
                <a:solidFill>
                  <a:srgbClr val="000000"/>
                </a:solidFill>
                <a:latin typeface="Arial Narrow" panose="020B0606020202030204" pitchFamily="34" charset="0"/>
                <a:cs typeface="Arial" pitchFamily="34" charset="0"/>
              </a:rPr>
              <a:t>strumento ordinario di flessibilità</a:t>
            </a:r>
            <a:r>
              <a:rPr lang="it-IT" sz="1800" dirty="0">
                <a:solidFill>
                  <a:srgbClr val="000000"/>
                </a:solidFill>
                <a:latin typeface="Arial Narrow" panose="020B0606020202030204" pitchFamily="34" charset="0"/>
                <a:cs typeface="Arial" pitchFamily="34" charset="0"/>
              </a:rPr>
              <a:t> per la </a:t>
            </a:r>
            <a:r>
              <a:rPr lang="it-IT" sz="1800" dirty="0" smtClean="0">
                <a:solidFill>
                  <a:srgbClr val="000000"/>
                </a:solidFill>
                <a:latin typeface="Arial Narrow" panose="020B0606020202030204" pitchFamily="34" charset="0"/>
                <a:cs typeface="Arial" pitchFamily="34" charset="0"/>
              </a:rPr>
              <a:t>redistribuzione </a:t>
            </a:r>
            <a:r>
              <a:rPr lang="it-IT" sz="1800" dirty="0">
                <a:solidFill>
                  <a:srgbClr val="000000"/>
                </a:solidFill>
                <a:latin typeface="Arial Narrow" panose="020B0606020202030204" pitchFamily="34" charset="0"/>
                <a:cs typeface="Arial" pitchFamily="34" charset="0"/>
              </a:rPr>
              <a:t>degli spazi </a:t>
            </a:r>
            <a:r>
              <a:rPr lang="it-IT" sz="1800" dirty="0" smtClean="0">
                <a:solidFill>
                  <a:srgbClr val="000000"/>
                </a:solidFill>
                <a:latin typeface="Arial Narrow" panose="020B0606020202030204" pitchFamily="34" charset="0"/>
                <a:cs typeface="Arial" pitchFamily="34" charset="0"/>
              </a:rPr>
              <a:t>finanziari, opportunamente </a:t>
            </a:r>
            <a:r>
              <a:rPr lang="it-IT" sz="1800" dirty="0">
                <a:solidFill>
                  <a:srgbClr val="000000"/>
                </a:solidFill>
                <a:latin typeface="Arial Narrow" panose="020B0606020202030204" pitchFamily="34" charset="0"/>
                <a:cs typeface="Arial" pitchFamily="34" charset="0"/>
              </a:rPr>
              <a:t>integrato con strumenti di redistribuzione </a:t>
            </a:r>
            <a:r>
              <a:rPr lang="it-IT" sz="1800" dirty="0" smtClean="0">
                <a:solidFill>
                  <a:srgbClr val="000000"/>
                </a:solidFill>
                <a:latin typeface="Arial Narrow" panose="020B0606020202030204" pitchFamily="34" charset="0"/>
                <a:cs typeface="Arial" pitchFamily="34" charset="0"/>
              </a:rPr>
              <a:t>nazionale</a:t>
            </a:r>
            <a:endParaRPr lang="it-IT" sz="1800" dirty="0">
              <a:solidFill>
                <a:srgbClr val="000000"/>
              </a:solidFill>
              <a:latin typeface="Arial Narrow" panose="020B0606020202030204" pitchFamily="34" charset="0"/>
              <a:cs typeface="Arial" pitchFamily="34" charset="0"/>
            </a:endParaRPr>
          </a:p>
          <a:p>
            <a:pPr fontAlgn="base">
              <a:lnSpc>
                <a:spcPct val="110000"/>
              </a:lnSpc>
              <a:spcBef>
                <a:spcPts val="1200"/>
              </a:spcBef>
              <a:spcAft>
                <a:spcPct val="0"/>
              </a:spcAft>
            </a:pPr>
            <a:r>
              <a:rPr lang="it-IT" altLang="it-IT" sz="1800" b="1" dirty="0">
                <a:solidFill>
                  <a:srgbClr val="005E7D"/>
                </a:solidFill>
                <a:latin typeface="Arial Narrow" panose="020B0606020202030204" pitchFamily="34" charset="0"/>
              </a:rPr>
              <a:t>PRINCIPI E CRITERI PER UN NUOVO REGIME SANZIONATORIO E PREMIALE</a:t>
            </a:r>
          </a:p>
          <a:p>
            <a:pPr marL="285750" indent="-285750" algn="just" fontAlgn="base">
              <a:lnSpc>
                <a:spcPct val="110000"/>
              </a:lnSpc>
              <a:spcBef>
                <a:spcPts val="300"/>
              </a:spcBef>
              <a:spcAft>
                <a:spcPct val="0"/>
              </a:spcAft>
              <a:buClr>
                <a:srgbClr val="005E7D"/>
              </a:buClr>
              <a:buFontTx/>
              <a:buChar char="•"/>
            </a:pPr>
            <a:r>
              <a:rPr lang="it-IT" altLang="it-IT" sz="1800" dirty="0" smtClean="0">
                <a:solidFill>
                  <a:srgbClr val="000000"/>
                </a:solidFill>
                <a:latin typeface="Arial Narrow" panose="020B0606020202030204" pitchFamily="34" charset="0"/>
                <a:cs typeface="Arial" pitchFamily="34" charset="0"/>
              </a:rPr>
              <a:t>Con </a:t>
            </a:r>
            <a:r>
              <a:rPr lang="it-IT" altLang="it-IT" sz="1800" dirty="0">
                <a:solidFill>
                  <a:srgbClr val="000000"/>
                </a:solidFill>
                <a:latin typeface="Arial Narrow" panose="020B0606020202030204" pitchFamily="34" charset="0"/>
                <a:cs typeface="Arial" pitchFamily="34" charset="0"/>
              </a:rPr>
              <a:t>legge ordinaria </a:t>
            </a:r>
            <a:r>
              <a:rPr lang="it-IT" altLang="it-IT" sz="1800" dirty="0" smtClean="0">
                <a:solidFill>
                  <a:srgbClr val="000000"/>
                </a:solidFill>
                <a:latin typeface="Arial Narrow" panose="020B0606020202030204" pitchFamily="34" charset="0"/>
                <a:cs typeface="Arial" pitchFamily="34" charset="0"/>
              </a:rPr>
              <a:t>si definiscono </a:t>
            </a:r>
            <a:r>
              <a:rPr lang="it-IT" altLang="it-IT" sz="1800" dirty="0">
                <a:solidFill>
                  <a:srgbClr val="000000"/>
                </a:solidFill>
                <a:latin typeface="Arial Narrow" panose="020B0606020202030204" pitchFamily="34" charset="0"/>
                <a:cs typeface="Arial" pitchFamily="34" charset="0"/>
              </a:rPr>
              <a:t>premi e sanzioni </a:t>
            </a:r>
            <a:r>
              <a:rPr lang="it-IT" altLang="it-IT" sz="1800" dirty="0" smtClean="0">
                <a:solidFill>
                  <a:srgbClr val="000000"/>
                </a:solidFill>
                <a:latin typeface="Arial Narrow" panose="020B0606020202030204" pitchFamily="34" charset="0"/>
                <a:cs typeface="Arial" pitchFamily="34" charset="0"/>
              </a:rPr>
              <a:t>secondo </a:t>
            </a:r>
            <a:r>
              <a:rPr lang="it-IT" altLang="it-IT" sz="1800" dirty="0">
                <a:solidFill>
                  <a:srgbClr val="000000"/>
                </a:solidFill>
                <a:latin typeface="Arial Narrow" panose="020B0606020202030204" pitchFamily="34" charset="0"/>
                <a:cs typeface="Arial" pitchFamily="34" charset="0"/>
              </a:rPr>
              <a:t>i seguenti principi</a:t>
            </a:r>
            <a:r>
              <a:rPr lang="it-IT" altLang="it-IT" sz="1800" dirty="0" smtClean="0">
                <a:solidFill>
                  <a:srgbClr val="000000"/>
                </a:solidFill>
                <a:latin typeface="Arial Narrow" panose="020B0606020202030204" pitchFamily="34" charset="0"/>
                <a:cs typeface="Arial" pitchFamily="34" charset="0"/>
              </a:rPr>
              <a:t>:  </a:t>
            </a:r>
            <a:endParaRPr lang="it-IT" altLang="it-IT" sz="1800" dirty="0">
              <a:solidFill>
                <a:srgbClr val="000000"/>
              </a:solidFill>
              <a:latin typeface="Arial Narrow" panose="020B0606020202030204" pitchFamily="34" charset="0"/>
              <a:cs typeface="Arial" pitchFamily="34" charset="0"/>
            </a:endParaRPr>
          </a:p>
          <a:p>
            <a:pPr marL="552450" indent="288000" algn="just" fontAlgn="base">
              <a:lnSpc>
                <a:spcPct val="110000"/>
              </a:lnSpc>
              <a:spcBef>
                <a:spcPts val="300"/>
              </a:spcBef>
              <a:spcAft>
                <a:spcPct val="0"/>
              </a:spcAft>
              <a:buFont typeface="Wingdings" panose="05000000000000000000" pitchFamily="2" charset="2"/>
              <a:buChar char="Ø"/>
              <a:tabLst>
                <a:tab pos="808038" algn="l"/>
              </a:tabLst>
            </a:pPr>
            <a:r>
              <a:rPr lang="it-IT" altLang="it-IT" sz="1800" dirty="0" smtClean="0">
                <a:solidFill>
                  <a:srgbClr val="000000"/>
                </a:solidFill>
                <a:latin typeface="Arial Narrow" panose="020B0606020202030204" pitchFamily="34" charset="0"/>
                <a:cs typeface="Arial" pitchFamily="34" charset="0"/>
              </a:rPr>
              <a:t>proporzionalità </a:t>
            </a:r>
            <a:r>
              <a:rPr lang="it-IT" altLang="it-IT" sz="1800" dirty="0">
                <a:solidFill>
                  <a:srgbClr val="000000"/>
                </a:solidFill>
                <a:latin typeface="Arial Narrow" panose="020B0606020202030204" pitchFamily="34" charset="0"/>
                <a:cs typeface="Arial" pitchFamily="34" charset="0"/>
              </a:rPr>
              <a:t>fra premi e </a:t>
            </a:r>
            <a:r>
              <a:rPr lang="it-IT" altLang="it-IT" sz="1800" dirty="0" smtClean="0">
                <a:solidFill>
                  <a:srgbClr val="000000"/>
                </a:solidFill>
                <a:latin typeface="Arial Narrow" panose="020B0606020202030204" pitchFamily="34" charset="0"/>
                <a:cs typeface="Arial" pitchFamily="34" charset="0"/>
              </a:rPr>
              <a:t>sanzioni</a:t>
            </a:r>
            <a:endParaRPr lang="it-IT" altLang="it-IT" sz="1800" dirty="0">
              <a:solidFill>
                <a:srgbClr val="000000"/>
              </a:solidFill>
              <a:latin typeface="Arial Narrow" panose="020B0606020202030204" pitchFamily="34" charset="0"/>
              <a:cs typeface="Arial" pitchFamily="34" charset="0"/>
            </a:endParaRPr>
          </a:p>
          <a:p>
            <a:pPr marL="552450" indent="288000" algn="just" fontAlgn="base">
              <a:lnSpc>
                <a:spcPct val="110000"/>
              </a:lnSpc>
              <a:spcBef>
                <a:spcPts val="300"/>
              </a:spcBef>
              <a:spcAft>
                <a:spcPct val="0"/>
              </a:spcAft>
              <a:buFont typeface="Wingdings" panose="05000000000000000000" pitchFamily="2" charset="2"/>
              <a:buChar char="Ø"/>
              <a:tabLst>
                <a:tab pos="808038" algn="l"/>
              </a:tabLst>
            </a:pPr>
            <a:r>
              <a:rPr lang="it-IT" altLang="it-IT" sz="1800" dirty="0">
                <a:solidFill>
                  <a:srgbClr val="000000"/>
                </a:solidFill>
                <a:latin typeface="Arial Narrow" panose="020B0606020202030204" pitchFamily="34" charset="0"/>
                <a:cs typeface="Arial" pitchFamily="34" charset="0"/>
              </a:rPr>
              <a:t>proporzionalità fra sanzioni e violazioni</a:t>
            </a:r>
          </a:p>
          <a:p>
            <a:pPr marL="552450" indent="288000" algn="just" fontAlgn="base">
              <a:lnSpc>
                <a:spcPct val="110000"/>
              </a:lnSpc>
              <a:spcBef>
                <a:spcPts val="300"/>
              </a:spcBef>
              <a:spcAft>
                <a:spcPct val="0"/>
              </a:spcAft>
              <a:buFont typeface="Wingdings" panose="05000000000000000000" pitchFamily="2" charset="2"/>
              <a:buChar char="Ø"/>
              <a:tabLst>
                <a:tab pos="808038" algn="l"/>
              </a:tabLst>
            </a:pPr>
            <a:r>
              <a:rPr lang="it-IT" altLang="it-IT" sz="1800" dirty="0" smtClean="0">
                <a:solidFill>
                  <a:srgbClr val="000000"/>
                </a:solidFill>
                <a:latin typeface="Arial Narrow" panose="020B0606020202030204" pitchFamily="34" charset="0"/>
                <a:cs typeface="Arial" pitchFamily="34" charset="0"/>
              </a:rPr>
              <a:t>sanzioni e </a:t>
            </a:r>
            <a:r>
              <a:rPr lang="it-IT" altLang="it-IT" sz="1800" dirty="0">
                <a:solidFill>
                  <a:srgbClr val="000000"/>
                </a:solidFill>
                <a:latin typeface="Arial Narrow" panose="020B0606020202030204" pitchFamily="34" charset="0"/>
                <a:cs typeface="Arial" pitchFamily="34" charset="0"/>
              </a:rPr>
              <a:t>premi </a:t>
            </a:r>
            <a:r>
              <a:rPr lang="it-IT" altLang="it-IT" sz="1800" dirty="0" smtClean="0">
                <a:solidFill>
                  <a:srgbClr val="000000"/>
                </a:solidFill>
                <a:latin typeface="Arial Narrow" panose="020B0606020202030204" pitchFamily="34" charset="0"/>
                <a:cs typeface="Arial" pitchFamily="34" charset="0"/>
              </a:rPr>
              <a:t>comminate e redistribuiti nel medesimo comparto</a:t>
            </a:r>
          </a:p>
          <a:p>
            <a:pPr marL="180000" indent="-180000" algn="just" fontAlgn="base">
              <a:lnSpc>
                <a:spcPct val="114000"/>
              </a:lnSpc>
              <a:spcBef>
                <a:spcPts val="1200"/>
              </a:spcBef>
              <a:spcAft>
                <a:spcPct val="0"/>
              </a:spcAft>
              <a:buClr>
                <a:srgbClr val="005E7D"/>
              </a:buClr>
              <a:buFontTx/>
              <a:buChar char="•"/>
              <a:tabLst>
                <a:tab pos="808038" algn="l"/>
              </a:tabLst>
            </a:pPr>
            <a:r>
              <a:rPr lang="it-IT" altLang="it-IT" sz="1800" dirty="0">
                <a:solidFill>
                  <a:srgbClr val="000000"/>
                </a:solidFill>
                <a:latin typeface="Arial Narrow" panose="020B0606020202030204" pitchFamily="34" charset="0"/>
                <a:cs typeface="Arial" pitchFamily="34" charset="0"/>
              </a:rPr>
              <a:t>In </a:t>
            </a:r>
            <a:r>
              <a:rPr lang="it-IT" altLang="it-IT" sz="1800" b="1" dirty="0">
                <a:solidFill>
                  <a:srgbClr val="000000"/>
                </a:solidFill>
                <a:latin typeface="Arial Narrow" panose="020B0606020202030204" pitchFamily="34" charset="0"/>
                <a:cs typeface="Arial" pitchFamily="34" charset="0"/>
              </a:rPr>
              <a:t>caso di sforamento</a:t>
            </a:r>
            <a:r>
              <a:rPr lang="it-IT" altLang="it-IT" sz="1800" dirty="0">
                <a:solidFill>
                  <a:srgbClr val="000000"/>
                </a:solidFill>
                <a:latin typeface="Arial Narrow" panose="020B0606020202030204" pitchFamily="34" charset="0"/>
                <a:cs typeface="Arial" pitchFamily="34" charset="0"/>
              </a:rPr>
              <a:t> l’ente assicura il </a:t>
            </a:r>
            <a:r>
              <a:rPr lang="it-IT" altLang="it-IT" sz="1800" b="1" dirty="0">
                <a:solidFill>
                  <a:srgbClr val="000000"/>
                </a:solidFill>
                <a:latin typeface="Arial Narrow" panose="020B0606020202030204" pitchFamily="34" charset="0"/>
                <a:cs typeface="Arial" pitchFamily="34" charset="0"/>
              </a:rPr>
              <a:t>recupero nel triennio successivo</a:t>
            </a:r>
          </a:p>
          <a:p>
            <a:pPr marL="552450" indent="288000" algn="just" fontAlgn="base">
              <a:lnSpc>
                <a:spcPct val="110000"/>
              </a:lnSpc>
              <a:spcBef>
                <a:spcPts val="300"/>
              </a:spcBef>
              <a:spcAft>
                <a:spcPct val="0"/>
              </a:spcAft>
              <a:buFont typeface="Wingdings" panose="05000000000000000000" pitchFamily="2" charset="2"/>
              <a:buChar char="Ø"/>
              <a:tabLst>
                <a:tab pos="808038" algn="l"/>
              </a:tabLst>
            </a:pPr>
            <a:endParaRPr lang="it-IT" altLang="it-IT" sz="1800" dirty="0">
              <a:solidFill>
                <a:srgbClr val="000000"/>
              </a:solidFill>
              <a:latin typeface="Arial Narrow" panose="020B0606020202030204" pitchFamily="34" charset="0"/>
              <a:cs typeface="Arial" pitchFamily="34" charset="0"/>
            </a:endParaRPr>
          </a:p>
          <a:p>
            <a:pPr algn="just" fontAlgn="base">
              <a:lnSpc>
                <a:spcPct val="110000"/>
              </a:lnSpc>
              <a:spcBef>
                <a:spcPts val="600"/>
              </a:spcBef>
              <a:spcAft>
                <a:spcPct val="0"/>
              </a:spcAft>
            </a:pPr>
            <a:endParaRPr lang="it-IT" altLang="it-IT" sz="1800" dirty="0" smtClean="0">
              <a:solidFill>
                <a:srgbClr val="000000"/>
              </a:solidFill>
              <a:latin typeface="Arial Narrow" panose="020B0606020202030204" pitchFamily="34" charset="0"/>
              <a:cs typeface="Arial" pitchFamily="34" charset="0"/>
            </a:endParaRPr>
          </a:p>
          <a:p>
            <a:pPr algn="just" fontAlgn="base">
              <a:lnSpc>
                <a:spcPct val="110000"/>
              </a:lnSpc>
              <a:spcBef>
                <a:spcPct val="0"/>
              </a:spcBef>
              <a:spcAft>
                <a:spcPct val="0"/>
              </a:spcAft>
            </a:pPr>
            <a:endParaRPr lang="it-IT" altLang="it-IT" sz="1800" dirty="0">
              <a:solidFill>
                <a:srgbClr val="000000"/>
              </a:solidFill>
              <a:latin typeface="Arial Narrow" panose="020B0606020202030204" pitchFamily="34" charset="0"/>
              <a:cs typeface="Arial" pitchFamily="34" charset="0"/>
            </a:endParaRPr>
          </a:p>
          <a:p>
            <a:pPr algn="just" fontAlgn="base">
              <a:lnSpc>
                <a:spcPct val="110000"/>
              </a:lnSpc>
              <a:spcBef>
                <a:spcPct val="0"/>
              </a:spcBef>
              <a:spcAft>
                <a:spcPct val="0"/>
              </a:spcAft>
            </a:pPr>
            <a:endParaRPr lang="it-IT" altLang="it-IT" sz="1800" dirty="0" smtClean="0">
              <a:solidFill>
                <a:srgbClr val="000000"/>
              </a:solidFill>
              <a:latin typeface="Arial Narrow" panose="020B0606020202030204" pitchFamily="34" charset="0"/>
              <a:cs typeface="Arial" pitchFamily="34" charset="0"/>
            </a:endParaRPr>
          </a:p>
          <a:p>
            <a:pPr algn="just" fontAlgn="base">
              <a:lnSpc>
                <a:spcPct val="110000"/>
              </a:lnSpc>
              <a:spcBef>
                <a:spcPct val="0"/>
              </a:spcBef>
              <a:spcAft>
                <a:spcPct val="0"/>
              </a:spcAft>
            </a:pPr>
            <a:endParaRPr lang="it-IT" altLang="it-IT" sz="1800" dirty="0">
              <a:solidFill>
                <a:srgbClr val="000000"/>
              </a:solidFill>
              <a:latin typeface="Arial Narrow" panose="020B0606020202030204" pitchFamily="34" charset="0"/>
              <a:cs typeface="Arial" pitchFamily="34" charset="0"/>
            </a:endParaRPr>
          </a:p>
          <a:p>
            <a:pPr algn="just" fontAlgn="base">
              <a:lnSpc>
                <a:spcPct val="110000"/>
              </a:lnSpc>
              <a:spcBef>
                <a:spcPct val="0"/>
              </a:spcBef>
              <a:spcAft>
                <a:spcPct val="0"/>
              </a:spcAft>
            </a:pPr>
            <a:endParaRPr lang="it-IT" altLang="it-IT" sz="1800" dirty="0">
              <a:solidFill>
                <a:srgbClr val="000000"/>
              </a:solidFill>
              <a:latin typeface="Arial Narrow" panose="020B0606020202030204" pitchFamily="34" charset="0"/>
              <a:cs typeface="Arial" pitchFamily="34" charset="0"/>
            </a:endParaRPr>
          </a:p>
          <a:p>
            <a:pPr eaLnBrk="1" fontAlgn="base" hangingPunct="1">
              <a:lnSpc>
                <a:spcPct val="110000"/>
              </a:lnSpc>
              <a:spcBef>
                <a:spcPct val="20000"/>
              </a:spcBef>
              <a:spcAft>
                <a:spcPct val="0"/>
              </a:spcAft>
            </a:pPr>
            <a:endParaRPr lang="it-IT" altLang="it-IT" sz="1800" dirty="0">
              <a:solidFill>
                <a:srgbClr val="000000"/>
              </a:solidFill>
              <a:latin typeface="Arial Narrow" panose="020B0606020202030204" pitchFamily="34" charset="0"/>
            </a:endParaRPr>
          </a:p>
          <a:p>
            <a:pPr eaLnBrk="1" fontAlgn="base" hangingPunct="1">
              <a:lnSpc>
                <a:spcPct val="110000"/>
              </a:lnSpc>
              <a:spcBef>
                <a:spcPct val="20000"/>
              </a:spcBef>
              <a:spcAft>
                <a:spcPct val="0"/>
              </a:spcAft>
              <a:buFontTx/>
              <a:buChar char="•"/>
            </a:pPr>
            <a:endParaRPr lang="it-IT" altLang="it-IT" sz="1800" dirty="0">
              <a:solidFill>
                <a:srgbClr val="000000"/>
              </a:solidFill>
              <a:latin typeface="Arial Narrow" panose="020B0606020202030204" pitchFamily="34" charset="0"/>
            </a:endParaRPr>
          </a:p>
        </p:txBody>
      </p:sp>
      <p:sp>
        <p:nvSpPr>
          <p:cNvPr id="8196" name="Rectangle 2"/>
          <p:cNvSpPr>
            <a:spLocks noGrp="1" noChangeArrowheads="1"/>
          </p:cNvSpPr>
          <p:nvPr>
            <p:ph type="title"/>
          </p:nvPr>
        </p:nvSpPr>
        <p:spPr>
          <a:xfrm>
            <a:off x="624635" y="513977"/>
            <a:ext cx="7803556" cy="519113"/>
          </a:xfrm>
        </p:spPr>
        <p:txBody>
          <a:bodyPr/>
          <a:lstStyle/>
          <a:p>
            <a:pPr eaLnBrk="1" hangingPunct="1"/>
            <a:r>
              <a:rPr lang="it-IT" altLang="it-IT" sz="2600" dirty="0" smtClean="0">
                <a:solidFill>
                  <a:srgbClr val="004B6B"/>
                </a:solidFill>
                <a:latin typeface="Arial" pitchFamily="34" charset="0"/>
              </a:rPr>
              <a:t>Aspetti salienti post revisione della L. 243</a:t>
            </a:r>
            <a:endParaRPr lang="it-IT" altLang="it-IT" sz="2600" dirty="0" smtClean="0">
              <a:latin typeface="Arial" pitchFamily="34" charset="0"/>
            </a:endParaRPr>
          </a:p>
        </p:txBody>
      </p:sp>
    </p:spTree>
    <p:extLst>
      <p:ext uri="{BB962C8B-B14F-4D97-AF65-F5344CB8AC3E}">
        <p14:creationId xmlns:p14="http://schemas.microsoft.com/office/powerpoint/2010/main" val="26732937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321675" y="6299200"/>
            <a:ext cx="730250" cy="457200"/>
          </a:xfrm>
        </p:spPr>
        <p:txBody>
          <a:bodyPr/>
          <a:lstStyle/>
          <a:p>
            <a:fld id="{C121BA9E-CF39-5A4C-A796-CE277B4E7A22}" type="slidenum">
              <a:rPr lang="it-IT" smtClean="0">
                <a:solidFill>
                  <a:prstClr val="black"/>
                </a:solidFill>
              </a:rPr>
              <a:pPr/>
              <a:t>61</a:t>
            </a:fld>
            <a:endParaRPr lang="it-IT" dirty="0">
              <a:solidFill>
                <a:prstClr val="black"/>
              </a:solidFill>
            </a:endParaRPr>
          </a:p>
        </p:txBody>
      </p:sp>
      <p:sp>
        <p:nvSpPr>
          <p:cNvPr id="6" name="Titolo 5"/>
          <p:cNvSpPr txBox="1">
            <a:spLocks/>
          </p:cNvSpPr>
          <p:nvPr/>
        </p:nvSpPr>
        <p:spPr>
          <a:xfrm>
            <a:off x="591089" y="272018"/>
            <a:ext cx="8108830" cy="892552"/>
          </a:xfrm>
          <a:prstGeom prst="rect">
            <a:avLst/>
          </a:prstGeom>
        </p:spPr>
        <p:txBody>
          <a:bodyPr vert="horz" wrap="square" lIns="91440" tIns="45720" rIns="91440" bIns="45720" rtlCol="0" anchor="t">
            <a:spAutoFit/>
          </a:bodyPr>
          <a:lstStyle>
            <a:lvl1pPr algn="l" defTabSz="457200" rtl="0" eaLnBrk="1" latinLnBrk="0" hangingPunct="1">
              <a:lnSpc>
                <a:spcPts val="3100"/>
              </a:lnSpc>
              <a:spcBef>
                <a:spcPct val="0"/>
              </a:spcBef>
              <a:buNone/>
              <a:defRPr sz="3000" b="1" kern="1200">
                <a:solidFill>
                  <a:srgbClr val="004B6B"/>
                </a:solidFill>
                <a:latin typeface="Arial"/>
                <a:ea typeface="+mj-ea"/>
                <a:cs typeface="Arial"/>
              </a:defRPr>
            </a:lvl1pPr>
          </a:lstStyle>
          <a:p>
            <a:pPr algn="just" fontAlgn="base">
              <a:lnSpc>
                <a:spcPct val="100000"/>
              </a:lnSpc>
              <a:spcAft>
                <a:spcPct val="0"/>
              </a:spcAft>
            </a:pPr>
            <a:r>
              <a:rPr lang="it-IT" sz="2600" dirty="0" smtClean="0"/>
              <a:t>L’utilizzo delle risorse da avanzo e debito</a:t>
            </a:r>
            <a:endParaRPr lang="it-IT" sz="2600" dirty="0"/>
          </a:p>
          <a:p>
            <a:pPr algn="just" fontAlgn="base">
              <a:lnSpc>
                <a:spcPct val="100000"/>
              </a:lnSpc>
              <a:spcAft>
                <a:spcPct val="0"/>
              </a:spcAft>
            </a:pPr>
            <a:r>
              <a:rPr lang="it-IT" sz="2600" dirty="0"/>
              <a:t>s</a:t>
            </a:r>
            <a:r>
              <a:rPr lang="it-IT" sz="2600" dirty="0" smtClean="0"/>
              <a:t>enza intesa regionale o solidarietà nazionale</a:t>
            </a:r>
            <a:endParaRPr lang="it-IT" sz="2600" dirty="0"/>
          </a:p>
        </p:txBody>
      </p:sp>
      <p:sp>
        <p:nvSpPr>
          <p:cNvPr id="18" name="CasellaDiTesto 17"/>
          <p:cNvSpPr txBox="1"/>
          <p:nvPr/>
        </p:nvSpPr>
        <p:spPr>
          <a:xfrm>
            <a:off x="685801" y="1272838"/>
            <a:ext cx="8048624" cy="1420389"/>
          </a:xfrm>
          <a:prstGeom prst="rect">
            <a:avLst/>
          </a:prstGeom>
          <a:noFill/>
        </p:spPr>
        <p:txBody>
          <a:bodyPr wrap="square" rtlCol="0">
            <a:spAutoFit/>
          </a:bodyPr>
          <a:lstStyle/>
          <a:p>
            <a:pPr algn="just" eaLnBrk="0" fontAlgn="base" hangingPunct="0">
              <a:spcBef>
                <a:spcPct val="0"/>
              </a:spcBef>
            </a:pPr>
            <a:r>
              <a:rPr lang="it-IT" sz="1600" b="1" dirty="0" smtClean="0">
                <a:solidFill>
                  <a:srgbClr val="005E7D"/>
                </a:solidFill>
                <a:latin typeface="Arial Narrow" panose="020B0606020202030204" pitchFamily="34" charset="0"/>
              </a:rPr>
              <a:t>Legge 164 / 2016 articolo 2 comma 1 (Modifiche </a:t>
            </a:r>
            <a:r>
              <a:rPr lang="it-IT" sz="1600" b="1" dirty="0">
                <a:solidFill>
                  <a:srgbClr val="005E7D"/>
                </a:solidFill>
                <a:latin typeface="Arial Narrow" panose="020B0606020202030204" pitchFamily="34" charset="0"/>
              </a:rPr>
              <a:t>all'articolo 10 </a:t>
            </a:r>
            <a:r>
              <a:rPr lang="it-IT" sz="1600" b="1" dirty="0" smtClean="0">
                <a:solidFill>
                  <a:srgbClr val="005E7D"/>
                </a:solidFill>
                <a:latin typeface="Arial Narrow" panose="020B0606020202030204" pitchFamily="34" charset="0"/>
              </a:rPr>
              <a:t>comma 3 della </a:t>
            </a:r>
            <a:r>
              <a:rPr lang="it-IT" sz="1600" b="1" dirty="0">
                <a:solidFill>
                  <a:srgbClr val="005E7D"/>
                </a:solidFill>
                <a:latin typeface="Arial Narrow" panose="020B0606020202030204" pitchFamily="34" charset="0"/>
              </a:rPr>
              <a:t>legge </a:t>
            </a:r>
            <a:r>
              <a:rPr lang="it-IT" sz="1600" b="1" dirty="0" smtClean="0">
                <a:solidFill>
                  <a:srgbClr val="005E7D"/>
                </a:solidFill>
                <a:latin typeface="Arial Narrow" panose="020B0606020202030204" pitchFamily="34" charset="0"/>
              </a:rPr>
              <a:t>243 / 2012)</a:t>
            </a:r>
          </a:p>
          <a:p>
            <a:pPr algn="just" eaLnBrk="0" fontAlgn="base" hangingPunct="0">
              <a:lnSpc>
                <a:spcPct val="113000"/>
              </a:lnSpc>
              <a:spcBef>
                <a:spcPts val="300"/>
              </a:spcBef>
              <a:spcAft>
                <a:spcPts val="300"/>
              </a:spcAft>
            </a:pPr>
            <a:r>
              <a:rPr lang="it-IT" sz="1400" i="1" dirty="0" smtClean="0">
                <a:solidFill>
                  <a:srgbClr val="000000"/>
                </a:solidFill>
                <a:latin typeface="Arial Narrow" panose="020B0606020202030204" pitchFamily="34" charset="0"/>
              </a:rPr>
              <a:t>«</a:t>
            </a:r>
            <a:r>
              <a:rPr lang="it-IT" sz="1500" i="1" dirty="0" smtClean="0">
                <a:solidFill>
                  <a:srgbClr val="000000"/>
                </a:solidFill>
                <a:latin typeface="Arial Narrow" panose="020B0606020202030204" pitchFamily="34" charset="0"/>
              </a:rPr>
              <a:t>Le </a:t>
            </a:r>
            <a:r>
              <a:rPr lang="it-IT" sz="1500" i="1" dirty="0">
                <a:solidFill>
                  <a:srgbClr val="000000"/>
                </a:solidFill>
                <a:latin typeface="Arial Narrow" panose="020B0606020202030204" pitchFamily="34" charset="0"/>
              </a:rPr>
              <a:t>operazioni di indebitamento di cui al comma 2 e le operazioni di investimento realizzate attraverso l'utilizzo dei risultati di amministrazione degli esercizi precedenti sono effettuate sulla base di apposite intese concluse in ambito regionale che garantiscano, per l'anno di riferimento, il rispetto del saldo di cui all'articolo 9, comma 1, del complesso degli enti territoriali della regione interessata, compresa la medesima regione»</a:t>
            </a:r>
            <a:endParaRPr lang="it-IT" sz="1500" b="1" i="1" dirty="0">
              <a:solidFill>
                <a:srgbClr val="000000"/>
              </a:solidFill>
              <a:latin typeface="Arial Narrow" panose="020B0606020202030204" pitchFamily="34" charset="0"/>
            </a:endParaRPr>
          </a:p>
        </p:txBody>
      </p:sp>
      <p:sp>
        <p:nvSpPr>
          <p:cNvPr id="16" name="CasellaDiTesto 15"/>
          <p:cNvSpPr txBox="1"/>
          <p:nvPr/>
        </p:nvSpPr>
        <p:spPr>
          <a:xfrm>
            <a:off x="685801" y="4989939"/>
            <a:ext cx="8048623" cy="1560364"/>
          </a:xfrm>
          <a:prstGeom prst="rect">
            <a:avLst/>
          </a:prstGeom>
          <a:noFill/>
        </p:spPr>
        <p:txBody>
          <a:bodyPr wrap="square" rtlCol="0">
            <a:spAutoFit/>
          </a:bodyPr>
          <a:lstStyle/>
          <a:p>
            <a:pPr marL="180000" indent="-180000" algn="just" eaLnBrk="0" fontAlgn="base" hangingPunct="0">
              <a:lnSpc>
                <a:spcPct val="113000"/>
              </a:lnSpc>
              <a:spcBef>
                <a:spcPct val="0"/>
              </a:spcBef>
              <a:spcAft>
                <a:spcPts val="600"/>
              </a:spcAft>
              <a:buClr>
                <a:srgbClr val="005E7D"/>
              </a:buClr>
              <a:buFont typeface="Arial" panose="020B0604020202020204" pitchFamily="34" charset="0"/>
              <a:buChar char="•"/>
            </a:pPr>
            <a:r>
              <a:rPr lang="it-IT" sz="1600" b="1" dirty="0">
                <a:solidFill>
                  <a:srgbClr val="000000"/>
                </a:solidFill>
                <a:latin typeface="Arial Narrow" panose="020B0606020202030204" pitchFamily="34" charset="0"/>
              </a:rPr>
              <a:t>N</a:t>
            </a:r>
            <a:r>
              <a:rPr lang="it-IT" sz="1600" b="1" dirty="0" smtClean="0">
                <a:solidFill>
                  <a:srgbClr val="000000"/>
                </a:solidFill>
                <a:latin typeface="Arial Narrow" panose="020B0606020202030204" pitchFamily="34" charset="0"/>
              </a:rPr>
              <a:t>on occorre ratifica o autorizzazione</a:t>
            </a:r>
            <a:r>
              <a:rPr lang="it-IT" sz="1600" dirty="0" smtClean="0">
                <a:solidFill>
                  <a:srgbClr val="000000"/>
                </a:solidFill>
                <a:latin typeface="Arial Narrow" panose="020B0606020202030204" pitchFamily="34" charset="0"/>
              </a:rPr>
              <a:t> </a:t>
            </a:r>
            <a:r>
              <a:rPr lang="it-IT" sz="1600" dirty="0">
                <a:solidFill>
                  <a:srgbClr val="000000"/>
                </a:solidFill>
                <a:latin typeface="Arial Narrow" panose="020B0606020202030204" pitchFamily="34" charset="0"/>
              </a:rPr>
              <a:t>in sede di “intesa” regionale </a:t>
            </a:r>
            <a:r>
              <a:rPr lang="it-IT" sz="1600" b="1" dirty="0" smtClean="0">
                <a:solidFill>
                  <a:srgbClr val="000000"/>
                </a:solidFill>
                <a:latin typeface="Arial Narrow" panose="020B0606020202030204" pitchFamily="34" charset="0"/>
              </a:rPr>
              <a:t>per le </a:t>
            </a:r>
            <a:r>
              <a:rPr lang="it-IT" sz="1600" b="1" dirty="0">
                <a:solidFill>
                  <a:srgbClr val="000000"/>
                </a:solidFill>
                <a:latin typeface="Arial Narrow" panose="020B0606020202030204" pitchFamily="34" charset="0"/>
              </a:rPr>
              <a:t>operazioni </a:t>
            </a:r>
            <a:r>
              <a:rPr lang="it-IT" sz="1600" b="1" dirty="0" smtClean="0">
                <a:solidFill>
                  <a:srgbClr val="000000"/>
                </a:solidFill>
                <a:latin typeface="Arial Narrow" panose="020B0606020202030204" pitchFamily="34" charset="0"/>
              </a:rPr>
              <a:t>programmate</a:t>
            </a:r>
            <a:r>
              <a:rPr lang="it-IT" sz="1600" dirty="0" smtClean="0">
                <a:solidFill>
                  <a:srgbClr val="000000"/>
                </a:solidFill>
                <a:latin typeface="Arial Narrow" panose="020B0606020202030204" pitchFamily="34" charset="0"/>
              </a:rPr>
              <a:t> </a:t>
            </a:r>
            <a:r>
              <a:rPr lang="it-IT" sz="1600" dirty="0">
                <a:solidFill>
                  <a:srgbClr val="000000"/>
                </a:solidFill>
                <a:latin typeface="Arial Narrow" panose="020B0606020202030204" pitchFamily="34" charset="0"/>
              </a:rPr>
              <a:t>dal singolo </a:t>
            </a:r>
            <a:r>
              <a:rPr lang="it-IT" sz="1600" dirty="0" smtClean="0">
                <a:solidFill>
                  <a:srgbClr val="000000"/>
                </a:solidFill>
                <a:latin typeface="Arial Narrow" panose="020B0606020202030204" pitchFamily="34" charset="0"/>
              </a:rPr>
              <a:t>Ente </a:t>
            </a:r>
            <a:r>
              <a:rPr lang="it-IT" sz="1600" b="1" dirty="0">
                <a:solidFill>
                  <a:srgbClr val="000000"/>
                </a:solidFill>
                <a:latin typeface="Arial Narrow" panose="020B0606020202030204" pitchFamily="34" charset="0"/>
              </a:rPr>
              <a:t>nel rispetto del proprio saldo finale di </a:t>
            </a:r>
            <a:r>
              <a:rPr lang="it-IT" sz="1600" b="1" dirty="0" smtClean="0">
                <a:solidFill>
                  <a:srgbClr val="000000"/>
                </a:solidFill>
                <a:latin typeface="Arial Narrow" panose="020B0606020202030204" pitchFamily="34" charset="0"/>
              </a:rPr>
              <a:t>competenza, </a:t>
            </a:r>
            <a:r>
              <a:rPr lang="it-IT" sz="1600" dirty="0" smtClean="0">
                <a:solidFill>
                  <a:srgbClr val="000000"/>
                </a:solidFill>
                <a:latin typeface="Arial Narrow" panose="020B0606020202030204" pitchFamily="34" charset="0"/>
              </a:rPr>
              <a:t>di cui al comma 1 dell’articolo 9</a:t>
            </a:r>
          </a:p>
          <a:p>
            <a:pPr marL="180000" indent="-180000" algn="just" eaLnBrk="0" fontAlgn="base" hangingPunct="0">
              <a:lnSpc>
                <a:spcPct val="113000"/>
              </a:lnSpc>
              <a:spcBef>
                <a:spcPct val="0"/>
              </a:spcBef>
              <a:spcAft>
                <a:spcPct val="0"/>
              </a:spcAft>
              <a:buClr>
                <a:srgbClr val="005E7D"/>
              </a:buClr>
              <a:buFont typeface="Arial" panose="020B0604020202020204" pitchFamily="34" charset="0"/>
              <a:buChar char="•"/>
            </a:pPr>
            <a:r>
              <a:rPr lang="it-IT" sz="1600" dirty="0">
                <a:solidFill>
                  <a:srgbClr val="000000"/>
                </a:solidFill>
                <a:latin typeface="Arial Narrow" panose="020B0606020202030204" pitchFamily="34" charset="0"/>
              </a:rPr>
              <a:t>L</a:t>
            </a:r>
            <a:r>
              <a:rPr lang="it-IT" sz="1600" dirty="0" smtClean="0">
                <a:solidFill>
                  <a:srgbClr val="000000"/>
                </a:solidFill>
                <a:latin typeface="Arial Narrow" panose="020B0606020202030204" pitchFamily="34" charset="0"/>
              </a:rPr>
              <a:t>e</a:t>
            </a:r>
            <a:r>
              <a:rPr lang="it-IT" sz="1600" b="1" dirty="0" smtClean="0">
                <a:solidFill>
                  <a:srgbClr val="000000"/>
                </a:solidFill>
                <a:latin typeface="Arial Narrow" panose="020B0606020202030204" pitchFamily="34" charset="0"/>
              </a:rPr>
              <a:t> intese regionali </a:t>
            </a:r>
            <a:r>
              <a:rPr lang="it-IT" sz="1600" dirty="0" smtClean="0">
                <a:solidFill>
                  <a:srgbClr val="000000"/>
                </a:solidFill>
                <a:latin typeface="Arial Narrow" panose="020B0606020202030204" pitchFamily="34" charset="0"/>
              </a:rPr>
              <a:t>avranno </a:t>
            </a:r>
            <a:r>
              <a:rPr lang="it-IT" sz="1600" dirty="0">
                <a:solidFill>
                  <a:srgbClr val="000000"/>
                </a:solidFill>
                <a:latin typeface="Arial Narrow" panose="020B0606020202030204" pitchFamily="34" charset="0"/>
              </a:rPr>
              <a:t>la </a:t>
            </a:r>
            <a:r>
              <a:rPr lang="it-IT" sz="1600" b="1" dirty="0">
                <a:solidFill>
                  <a:srgbClr val="000000"/>
                </a:solidFill>
                <a:latin typeface="Arial Narrow" panose="020B0606020202030204" pitchFamily="34" charset="0"/>
              </a:rPr>
              <a:t>medesima funzione svolta </a:t>
            </a:r>
            <a:r>
              <a:rPr lang="it-IT" sz="1600" b="1" dirty="0" smtClean="0">
                <a:solidFill>
                  <a:srgbClr val="000000"/>
                </a:solidFill>
                <a:latin typeface="Arial Narrow" panose="020B0606020202030204" pitchFamily="34" charset="0"/>
              </a:rPr>
              <a:t>prima dai patti regionali</a:t>
            </a:r>
            <a:r>
              <a:rPr lang="it-IT" sz="1600" dirty="0" smtClean="0">
                <a:solidFill>
                  <a:srgbClr val="000000"/>
                </a:solidFill>
                <a:latin typeface="Arial Narrow" panose="020B0606020202030204" pitchFamily="34" charset="0"/>
              </a:rPr>
              <a:t>, con finalità </a:t>
            </a:r>
            <a:r>
              <a:rPr lang="it-IT" sz="1600" dirty="0">
                <a:solidFill>
                  <a:srgbClr val="000000"/>
                </a:solidFill>
                <a:latin typeface="Arial Narrow" panose="020B0606020202030204" pitchFamily="34" charset="0"/>
              </a:rPr>
              <a:t>redistributive a somma zero di spazi finanziari rilevanti ai fini del </a:t>
            </a:r>
            <a:r>
              <a:rPr lang="it-IT" sz="1600" dirty="0" smtClean="0">
                <a:solidFill>
                  <a:srgbClr val="000000"/>
                </a:solidFill>
                <a:latin typeface="Arial Narrow" panose="020B0606020202030204" pitchFamily="34" charset="0"/>
              </a:rPr>
              <a:t>saldo di finanza pubblica, ovvero con la concessione verticale (senza restituzione) di spazi finanziari da parte delle Regioni</a:t>
            </a: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36" y="2701527"/>
            <a:ext cx="8100000" cy="229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5029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numero diapositiva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30E0A3B-7531-43EC-A220-96DB9092038C}" type="slidenum">
              <a:rPr lang="it-IT" altLang="it-IT" sz="1200" smtClean="0">
                <a:solidFill>
                  <a:srgbClr val="000000"/>
                </a:solidFill>
              </a:rPr>
              <a:pPr/>
              <a:t>62</a:t>
            </a:fld>
            <a:endParaRPr lang="it-IT" altLang="it-IT" sz="1200" smtClean="0">
              <a:solidFill>
                <a:srgbClr val="000000"/>
              </a:solidFill>
            </a:endParaRPr>
          </a:p>
        </p:txBody>
      </p:sp>
      <p:sp>
        <p:nvSpPr>
          <p:cNvPr id="9" name="Rectangle 3"/>
          <p:cNvSpPr txBox="1">
            <a:spLocks noChangeArrowheads="1"/>
          </p:cNvSpPr>
          <p:nvPr/>
        </p:nvSpPr>
        <p:spPr bwMode="auto">
          <a:xfrm>
            <a:off x="657226" y="1252531"/>
            <a:ext cx="8029574" cy="5266804"/>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180000" indent="-180000" algn="just" eaLnBrk="0" fontAlgn="base" hangingPunct="0">
              <a:lnSpc>
                <a:spcPct val="110000"/>
              </a:lnSpc>
              <a:spcBef>
                <a:spcPct val="0"/>
              </a:spcBef>
              <a:spcAft>
                <a:spcPct val="0"/>
              </a:spcAft>
              <a:buClr>
                <a:srgbClr val="005E7D"/>
              </a:buClr>
              <a:buFont typeface="Arial" panose="020B0604020202020204" pitchFamily="34" charset="0"/>
              <a:buChar char="•"/>
              <a:defRPr/>
            </a:pPr>
            <a:r>
              <a:rPr lang="it-IT" sz="1700" dirty="0" smtClean="0">
                <a:solidFill>
                  <a:srgbClr val="000000"/>
                </a:solidFill>
                <a:latin typeface="Arial Narrow" panose="020B0606020202030204" pitchFamily="34" charset="0"/>
                <a:cs typeface="Arial" charset="0"/>
              </a:rPr>
              <a:t>La legge di Bilancio 2017 recepisce la principale istanza avvertita dai Comuni, ossia</a:t>
            </a:r>
            <a:r>
              <a:rPr lang="it-IT" sz="1700" dirty="0">
                <a:solidFill>
                  <a:srgbClr val="000000"/>
                </a:solidFill>
                <a:latin typeface="Arial Narrow" panose="020B0606020202030204" pitchFamily="34" charset="0"/>
              </a:rPr>
              <a:t> </a:t>
            </a:r>
            <a:r>
              <a:rPr lang="it-IT" altLang="it-IT" sz="1700" dirty="0" smtClean="0">
                <a:solidFill>
                  <a:srgbClr val="000000"/>
                </a:solidFill>
                <a:latin typeface="Arial Narrow" panose="020B0606020202030204" pitchFamily="34" charset="0"/>
              </a:rPr>
              <a:t>l’inclusione </a:t>
            </a:r>
            <a:r>
              <a:rPr lang="it-IT" altLang="it-IT" sz="1700" dirty="0">
                <a:solidFill>
                  <a:srgbClr val="000000"/>
                </a:solidFill>
                <a:latin typeface="Arial Narrow" panose="020B0606020202030204" pitchFamily="34" charset="0"/>
              </a:rPr>
              <a:t>del FPV </a:t>
            </a:r>
            <a:r>
              <a:rPr lang="it-IT" altLang="it-IT" sz="1700" dirty="0" smtClean="0">
                <a:solidFill>
                  <a:srgbClr val="000000"/>
                </a:solidFill>
                <a:latin typeface="Arial Narrow" panose="020B0606020202030204" pitchFamily="34" charset="0"/>
              </a:rPr>
              <a:t>«ordinario» sin dal 2017, accogliendo anche la richiesta di prorogare al 2017 la quota FPV 2015 originatasi in applicazione del punto 5.4 del principio contabile 4/2</a:t>
            </a:r>
            <a:endParaRPr lang="it-IT" sz="1700" dirty="0" smtClean="0">
              <a:solidFill>
                <a:srgbClr val="000000"/>
              </a:solidFill>
              <a:latin typeface="Arial Narrow" panose="020B0606020202030204" pitchFamily="34" charset="0"/>
              <a:cs typeface="Arial" charset="0"/>
            </a:endParaRPr>
          </a:p>
          <a:p>
            <a:pPr algn="just" eaLnBrk="0" fontAlgn="base" hangingPunct="0">
              <a:spcBef>
                <a:spcPts val="1200"/>
              </a:spcBef>
              <a:spcAft>
                <a:spcPct val="0"/>
              </a:spcAft>
              <a:buClr>
                <a:srgbClr val="005E7D"/>
              </a:buClr>
              <a:defRPr/>
            </a:pPr>
            <a:r>
              <a:rPr lang="it-IT" sz="1700" b="1" dirty="0" smtClean="0">
                <a:solidFill>
                  <a:srgbClr val="005E7D"/>
                </a:solidFill>
                <a:latin typeface="Arial Narrow" panose="020B0606020202030204" pitchFamily="34" charset="0"/>
                <a:cs typeface="Arial" charset="0"/>
              </a:rPr>
              <a:t>COMMA 467 - CLAUSOLA DI SALVAGUARDIA PER L’FPV 2015 EX PUNTO 5.4 …</a:t>
            </a:r>
          </a:p>
          <a:p>
            <a:pPr marL="180000" indent="-180000" algn="just" eaLnBrk="0" fontAlgn="base" hangingPunct="0">
              <a:lnSpc>
                <a:spcPct val="110000"/>
              </a:lnSpc>
              <a:spcBef>
                <a:spcPts val="300"/>
              </a:spcBef>
              <a:spcAft>
                <a:spcPct val="0"/>
              </a:spcAft>
              <a:buClr>
                <a:srgbClr val="005E7D"/>
              </a:buClr>
              <a:buFont typeface="Arial" panose="020B0604020202020204" pitchFamily="34" charset="0"/>
              <a:buChar char="•"/>
              <a:defRPr/>
            </a:pPr>
            <a:r>
              <a:rPr lang="it-IT" sz="1700" i="1" dirty="0" smtClean="0">
                <a:solidFill>
                  <a:srgbClr val="000000"/>
                </a:solidFill>
                <a:latin typeface="Arial Narrow" panose="020B0606020202030204" pitchFamily="34" charset="0"/>
                <a:cs typeface="Arial" charset="0"/>
              </a:rPr>
              <a:t>Le risorse accantonate nel FPV di spesa del 2015 in applicazione del punto 5.4 del principio contabile 4/2, per finanziare le spese contenute nei quadri economici relative a investimenti per lavori pubblici </a:t>
            </a:r>
            <a:r>
              <a:rPr lang="it-IT" sz="1700" b="1" i="1" dirty="0" smtClean="0">
                <a:solidFill>
                  <a:srgbClr val="000000"/>
                </a:solidFill>
                <a:latin typeface="Arial Narrow" panose="020B0606020202030204" pitchFamily="34" charset="0"/>
                <a:cs typeface="Arial" charset="0"/>
              </a:rPr>
              <a:t>e quelle per procedure di affidamento già attivate</a:t>
            </a:r>
            <a:r>
              <a:rPr lang="it-IT" sz="1700" i="1" dirty="0" smtClean="0">
                <a:solidFill>
                  <a:srgbClr val="000000"/>
                </a:solidFill>
                <a:latin typeface="Arial Narrow" panose="020B0606020202030204" pitchFamily="34" charset="0"/>
                <a:cs typeface="Arial" charset="0"/>
              </a:rPr>
              <a:t>, se non utilizzate possono essere nel 2017 conservate nel FPV di spesa purché per le medesime l’ente disponga del </a:t>
            </a:r>
            <a:r>
              <a:rPr lang="it-IT" sz="1700" b="1" i="1" dirty="0" smtClean="0">
                <a:solidFill>
                  <a:srgbClr val="000000"/>
                </a:solidFill>
                <a:latin typeface="Arial Narrow" panose="020B0606020202030204" pitchFamily="34" charset="0"/>
                <a:cs typeface="Arial" charset="0"/>
              </a:rPr>
              <a:t>progetto esecutivo degli investimenti</a:t>
            </a:r>
            <a:r>
              <a:rPr lang="it-IT" sz="1700" i="1" dirty="0" smtClean="0">
                <a:solidFill>
                  <a:srgbClr val="000000"/>
                </a:solidFill>
                <a:latin typeface="Arial Narrow" panose="020B0606020202030204" pitchFamily="34" charset="0"/>
                <a:cs typeface="Arial" charset="0"/>
              </a:rPr>
              <a:t> redatto e validato in conformità alla vigente normativa, </a:t>
            </a:r>
            <a:r>
              <a:rPr lang="it-IT" sz="1700" b="1" i="1" dirty="0" smtClean="0">
                <a:solidFill>
                  <a:srgbClr val="000000"/>
                </a:solidFill>
                <a:latin typeface="Arial Narrow" panose="020B0606020202030204" pitchFamily="34" charset="0"/>
                <a:cs typeface="Arial" charset="0"/>
              </a:rPr>
              <a:t>completo del cronoprogramma di spesa</a:t>
            </a:r>
            <a:endParaRPr lang="it-IT" sz="1700" dirty="0" smtClean="0">
              <a:solidFill>
                <a:srgbClr val="000000"/>
              </a:solidFill>
              <a:latin typeface="Arial Narrow" panose="020B0606020202030204" pitchFamily="34" charset="0"/>
              <a:cs typeface="Arial" charset="0"/>
            </a:endParaRPr>
          </a:p>
          <a:p>
            <a:pPr algn="just" eaLnBrk="0" fontAlgn="base" hangingPunct="0">
              <a:spcBef>
                <a:spcPts val="600"/>
              </a:spcBef>
              <a:spcAft>
                <a:spcPct val="0"/>
              </a:spcAft>
              <a:buClr>
                <a:srgbClr val="005E7D"/>
              </a:buClr>
              <a:defRPr/>
            </a:pPr>
            <a:r>
              <a:rPr lang="it-IT" sz="1700" b="1" cap="all" dirty="0">
                <a:solidFill>
                  <a:srgbClr val="005E7D"/>
                </a:solidFill>
                <a:latin typeface="Arial Narrow" panose="020B0606020202030204" pitchFamily="34" charset="0"/>
                <a:cs typeface="Arial" charset="0"/>
              </a:rPr>
              <a:t>… a condizione che:</a:t>
            </a:r>
          </a:p>
          <a:p>
            <a:pPr marL="180000" indent="-180000" algn="just" eaLnBrk="0" fontAlgn="base" hangingPunct="0">
              <a:lnSpc>
                <a:spcPct val="110000"/>
              </a:lnSpc>
              <a:spcBef>
                <a:spcPts val="300"/>
              </a:spcBef>
              <a:spcAft>
                <a:spcPct val="0"/>
              </a:spcAft>
              <a:buClr>
                <a:srgbClr val="005E7D"/>
              </a:buClr>
              <a:buFont typeface="Arial" panose="020B0604020202020204" pitchFamily="34" charset="0"/>
              <a:buChar char="•"/>
              <a:defRPr/>
            </a:pPr>
            <a:r>
              <a:rPr lang="it-IT" sz="1700" b="1" dirty="0">
                <a:solidFill>
                  <a:srgbClr val="000000"/>
                </a:solidFill>
                <a:latin typeface="Arial Narrow" panose="020B0606020202030204" pitchFamily="34" charset="0"/>
                <a:cs typeface="Arial" charset="0"/>
              </a:rPr>
              <a:t>il </a:t>
            </a:r>
            <a:r>
              <a:rPr lang="it-IT" sz="1700" b="1" dirty="0" smtClean="0">
                <a:solidFill>
                  <a:srgbClr val="000000"/>
                </a:solidFill>
                <a:latin typeface="Arial Narrow" panose="020B0606020202030204" pitchFamily="34" charset="0"/>
                <a:cs typeface="Arial" charset="0"/>
              </a:rPr>
              <a:t>bilancio </a:t>
            </a:r>
            <a:r>
              <a:rPr lang="it-IT" sz="1700" dirty="0">
                <a:solidFill>
                  <a:srgbClr val="000000"/>
                </a:solidFill>
                <a:latin typeface="Arial Narrow" panose="020B0606020202030204" pitchFamily="34" charset="0"/>
                <a:cs typeface="Arial" charset="0"/>
              </a:rPr>
              <a:t>di previsione </a:t>
            </a:r>
            <a:r>
              <a:rPr lang="it-IT" sz="1700" dirty="0" smtClean="0">
                <a:solidFill>
                  <a:srgbClr val="000000"/>
                </a:solidFill>
                <a:latin typeface="Arial Narrow" panose="020B0606020202030204" pitchFamily="34" charset="0"/>
                <a:cs typeface="Arial" charset="0"/>
              </a:rPr>
              <a:t>2017-2019 </a:t>
            </a:r>
            <a:r>
              <a:rPr lang="it-IT" sz="1700" b="1" dirty="0">
                <a:solidFill>
                  <a:srgbClr val="000000"/>
                </a:solidFill>
                <a:latin typeface="Arial Narrow" panose="020B0606020202030204" pitchFamily="34" charset="0"/>
                <a:cs typeface="Arial" charset="0"/>
              </a:rPr>
              <a:t>sia approvato entro il 31 gennaio </a:t>
            </a:r>
            <a:r>
              <a:rPr lang="it-IT" sz="1700" b="1" dirty="0" smtClean="0">
                <a:solidFill>
                  <a:srgbClr val="000000"/>
                </a:solidFill>
                <a:latin typeface="Arial Narrow" panose="020B0606020202030204" pitchFamily="34" charset="0"/>
                <a:cs typeface="Arial" charset="0"/>
              </a:rPr>
              <a:t>2017, </a:t>
            </a:r>
            <a:r>
              <a:rPr lang="it-IT" sz="1700" dirty="0" smtClean="0">
                <a:solidFill>
                  <a:srgbClr val="000000"/>
                </a:solidFill>
                <a:latin typeface="Arial Narrow" panose="020B0606020202030204" pitchFamily="34" charset="0"/>
                <a:cs typeface="Arial" charset="0"/>
              </a:rPr>
              <a:t>sebbene il decreto Milleproroghe posticipi il</a:t>
            </a:r>
            <a:r>
              <a:rPr lang="it-IT" sz="1700" b="1" dirty="0" smtClean="0">
                <a:solidFill>
                  <a:srgbClr val="000000"/>
                </a:solidFill>
                <a:latin typeface="Arial Narrow" panose="020B0606020202030204" pitchFamily="34" charset="0"/>
                <a:cs typeface="Arial" charset="0"/>
              </a:rPr>
              <a:t> termine di approvazione al 31 marzo</a:t>
            </a:r>
            <a:endParaRPr lang="it-IT" sz="1700" b="1" dirty="0">
              <a:solidFill>
                <a:srgbClr val="000000"/>
              </a:solidFill>
              <a:latin typeface="Arial Narrow" panose="020B0606020202030204" pitchFamily="34" charset="0"/>
              <a:cs typeface="Arial" charset="0"/>
            </a:endParaRPr>
          </a:p>
          <a:p>
            <a:pPr marL="180000" indent="-180000" algn="just" eaLnBrk="0" fontAlgn="base" hangingPunct="0">
              <a:lnSpc>
                <a:spcPct val="110000"/>
              </a:lnSpc>
              <a:spcBef>
                <a:spcPts val="300"/>
              </a:spcBef>
              <a:spcAft>
                <a:spcPct val="0"/>
              </a:spcAft>
              <a:buClr>
                <a:srgbClr val="005E7D"/>
              </a:buClr>
              <a:buFont typeface="Arial" panose="020B0604020202020204" pitchFamily="34" charset="0"/>
              <a:buChar char="•"/>
              <a:defRPr/>
            </a:pPr>
            <a:r>
              <a:rPr lang="it-IT" sz="1700" dirty="0">
                <a:solidFill>
                  <a:srgbClr val="000000"/>
                </a:solidFill>
                <a:latin typeface="Arial Narrow" panose="020B0606020202030204" pitchFamily="34" charset="0"/>
                <a:cs typeface="Arial" charset="0"/>
              </a:rPr>
              <a:t>i</a:t>
            </a:r>
            <a:r>
              <a:rPr lang="it-IT" sz="1700" dirty="0" smtClean="0">
                <a:solidFill>
                  <a:srgbClr val="000000"/>
                </a:solidFill>
                <a:latin typeface="Arial Narrow" panose="020B0606020202030204" pitchFamily="34" charset="0"/>
                <a:cs typeface="Arial" charset="0"/>
              </a:rPr>
              <a:t> </a:t>
            </a:r>
            <a:r>
              <a:rPr lang="it-IT" sz="1700" dirty="0">
                <a:solidFill>
                  <a:srgbClr val="000000"/>
                </a:solidFill>
                <a:latin typeface="Arial Narrow" panose="020B0606020202030204" pitchFamily="34" charset="0"/>
                <a:cs typeface="Arial" charset="0"/>
              </a:rPr>
              <a:t>progetti esecutivi </a:t>
            </a:r>
            <a:r>
              <a:rPr lang="it-IT" sz="1700" dirty="0" smtClean="0">
                <a:solidFill>
                  <a:srgbClr val="000000"/>
                </a:solidFill>
                <a:latin typeface="Arial Narrow" panose="020B0606020202030204" pitchFamily="34" charset="0"/>
                <a:cs typeface="Arial" charset="0"/>
              </a:rPr>
              <a:t>rispettino i </a:t>
            </a:r>
            <a:r>
              <a:rPr lang="it-IT" sz="1700" dirty="0">
                <a:solidFill>
                  <a:srgbClr val="000000"/>
                </a:solidFill>
                <a:latin typeface="Arial Narrow" panose="020B0606020202030204" pitchFamily="34" charset="0"/>
                <a:cs typeface="Arial" charset="0"/>
              </a:rPr>
              <a:t>requisiti dell'articolo 26 del nuovo codice dei contratti pubblici e </a:t>
            </a:r>
            <a:r>
              <a:rPr lang="it-IT" sz="1700" dirty="0" smtClean="0">
                <a:solidFill>
                  <a:srgbClr val="000000"/>
                </a:solidFill>
                <a:latin typeface="Arial Narrow" panose="020B0606020202030204" pitchFamily="34" charset="0"/>
                <a:cs typeface="Arial" charset="0"/>
              </a:rPr>
              <a:t>dispongano dei </a:t>
            </a:r>
            <a:r>
              <a:rPr lang="it-IT" sz="1700" dirty="0">
                <a:solidFill>
                  <a:srgbClr val="000000"/>
                </a:solidFill>
                <a:latin typeface="Arial Narrow" panose="020B0606020202030204" pitchFamily="34" charset="0"/>
                <a:cs typeface="Arial" charset="0"/>
              </a:rPr>
              <a:t>cronoprogrammi di </a:t>
            </a:r>
            <a:r>
              <a:rPr lang="it-IT" sz="1700" dirty="0" smtClean="0">
                <a:solidFill>
                  <a:srgbClr val="000000"/>
                </a:solidFill>
                <a:latin typeface="Arial Narrow" panose="020B0606020202030204" pitchFamily="34" charset="0"/>
                <a:cs typeface="Arial" charset="0"/>
              </a:rPr>
              <a:t>spesa</a:t>
            </a:r>
            <a:endParaRPr lang="it-IT" sz="1700" dirty="0">
              <a:solidFill>
                <a:srgbClr val="000000"/>
              </a:solidFill>
              <a:latin typeface="Arial Narrow" panose="020B0606020202030204" pitchFamily="34" charset="0"/>
              <a:cs typeface="Arial" charset="0"/>
            </a:endParaRPr>
          </a:p>
          <a:p>
            <a:pPr marL="180000" indent="-180000" algn="just" eaLnBrk="0" fontAlgn="base" hangingPunct="0">
              <a:lnSpc>
                <a:spcPct val="110000"/>
              </a:lnSpc>
              <a:spcBef>
                <a:spcPts val="300"/>
              </a:spcBef>
              <a:spcAft>
                <a:spcPct val="0"/>
              </a:spcAft>
              <a:buClr>
                <a:srgbClr val="005E7D"/>
              </a:buClr>
              <a:buFont typeface="Arial" panose="020B0604020202020204" pitchFamily="34" charset="0"/>
              <a:buChar char="•"/>
              <a:defRPr/>
            </a:pPr>
            <a:r>
              <a:rPr lang="it-IT" sz="1700" dirty="0">
                <a:solidFill>
                  <a:srgbClr val="000000"/>
                </a:solidFill>
                <a:latin typeface="Arial Narrow" panose="020B0606020202030204" pitchFamily="34" charset="0"/>
                <a:cs typeface="Arial" charset="0"/>
              </a:rPr>
              <a:t>i</a:t>
            </a:r>
            <a:r>
              <a:rPr lang="it-IT" sz="1700" dirty="0" smtClean="0">
                <a:solidFill>
                  <a:srgbClr val="000000"/>
                </a:solidFill>
                <a:latin typeface="Arial Narrow" panose="020B0606020202030204" pitchFamily="34" charset="0"/>
                <a:cs typeface="Arial" charset="0"/>
              </a:rPr>
              <a:t>n ogni caso tali </a:t>
            </a:r>
            <a:r>
              <a:rPr lang="it-IT" sz="1700" dirty="0">
                <a:solidFill>
                  <a:srgbClr val="000000"/>
                </a:solidFill>
                <a:latin typeface="Arial Narrow" panose="020B0606020202030204" pitchFamily="34" charset="0"/>
                <a:cs typeface="Arial" charset="0"/>
              </a:rPr>
              <a:t>risorse confluiscono nel risultato di amministrazione se entro l’esercizio 2017 non sono assunti i relativi impegni di </a:t>
            </a:r>
            <a:r>
              <a:rPr lang="it-IT" sz="1700" dirty="0" smtClean="0">
                <a:solidFill>
                  <a:srgbClr val="000000"/>
                </a:solidFill>
                <a:latin typeface="Arial Narrow" panose="020B0606020202030204" pitchFamily="34" charset="0"/>
                <a:cs typeface="Arial" charset="0"/>
              </a:rPr>
              <a:t>spesa</a:t>
            </a:r>
            <a:endParaRPr lang="it-IT" sz="1700" dirty="0">
              <a:solidFill>
                <a:srgbClr val="000000"/>
              </a:solidFill>
              <a:latin typeface="Arial Narrow" panose="020B0606020202030204" pitchFamily="34" charset="0"/>
              <a:cs typeface="Arial" charset="0"/>
            </a:endParaRPr>
          </a:p>
        </p:txBody>
      </p:sp>
      <p:sp>
        <p:nvSpPr>
          <p:cNvPr id="12292" name="Rectangle 2"/>
          <p:cNvSpPr>
            <a:spLocks noGrp="1" noChangeArrowheads="1"/>
          </p:cNvSpPr>
          <p:nvPr>
            <p:ph type="title"/>
          </p:nvPr>
        </p:nvSpPr>
        <p:spPr>
          <a:xfrm>
            <a:off x="585788" y="500589"/>
            <a:ext cx="7996237" cy="603250"/>
          </a:xfrm>
        </p:spPr>
        <p:txBody>
          <a:bodyPr/>
          <a:lstStyle/>
          <a:p>
            <a:pPr eaLnBrk="1" hangingPunct="1"/>
            <a:r>
              <a:rPr lang="it-IT" altLang="it-IT" sz="2600" dirty="0" smtClean="0">
                <a:latin typeface="Arial" pitchFamily="34" charset="0"/>
              </a:rPr>
              <a:t>L’inclusione del Fondo pluriennale vincolato</a:t>
            </a:r>
          </a:p>
        </p:txBody>
      </p:sp>
    </p:spTree>
    <p:extLst>
      <p:ext uri="{BB962C8B-B14F-4D97-AF65-F5344CB8AC3E}">
        <p14:creationId xmlns:p14="http://schemas.microsoft.com/office/powerpoint/2010/main" val="18453715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677EBF6E-A6A4-4DDB-8670-74553B8E50A3}" type="slidenum">
              <a:rPr lang="it-IT" altLang="it-IT" sz="1200" smtClean="0">
                <a:solidFill>
                  <a:srgbClr val="000000"/>
                </a:solidFill>
              </a:rPr>
              <a:pPr/>
              <a:t>63</a:t>
            </a:fld>
            <a:endParaRPr lang="it-IT" altLang="it-IT" sz="1200" smtClean="0">
              <a:solidFill>
                <a:srgbClr val="000000"/>
              </a:solidFill>
            </a:endParaRPr>
          </a:p>
        </p:txBody>
      </p:sp>
      <p:sp>
        <p:nvSpPr>
          <p:cNvPr id="18436" name="Rectangle 2"/>
          <p:cNvSpPr>
            <a:spLocks noGrp="1" noChangeArrowheads="1"/>
          </p:cNvSpPr>
          <p:nvPr>
            <p:ph type="title"/>
          </p:nvPr>
        </p:nvSpPr>
        <p:spPr>
          <a:xfrm>
            <a:off x="645635" y="532262"/>
            <a:ext cx="7273413" cy="545910"/>
          </a:xfrm>
        </p:spPr>
        <p:txBody>
          <a:bodyPr/>
          <a:lstStyle/>
          <a:p>
            <a:pPr eaLnBrk="1" hangingPunct="1"/>
            <a:r>
              <a:rPr lang="it-IT" altLang="it-IT" sz="2600" dirty="0" smtClean="0">
                <a:latin typeface="Arial" pitchFamily="34" charset="0"/>
              </a:rPr>
              <a:t>Breve focus sul </a:t>
            </a:r>
            <a:r>
              <a:rPr lang="it-IT" altLang="it-IT" sz="2600" dirty="0">
                <a:latin typeface="Arial" pitchFamily="34" charset="0"/>
              </a:rPr>
              <a:t>Fondo pluriennale vincolato</a:t>
            </a:r>
            <a:endParaRPr lang="it-IT" altLang="it-IT" sz="2600" dirty="0" smtClean="0">
              <a:latin typeface="Arial" pitchFamily="34" charset="0"/>
            </a:endParaRPr>
          </a:p>
        </p:txBody>
      </p:sp>
      <p:sp>
        <p:nvSpPr>
          <p:cNvPr id="2" name="Rettangolo 1"/>
          <p:cNvSpPr/>
          <p:nvPr/>
        </p:nvSpPr>
        <p:spPr>
          <a:xfrm>
            <a:off x="671513" y="1132206"/>
            <a:ext cx="8032540" cy="2025234"/>
          </a:xfrm>
          <a:prstGeom prst="rect">
            <a:avLst/>
          </a:prstGeom>
        </p:spPr>
        <p:txBody>
          <a:bodyPr wrap="square">
            <a:spAutoFit/>
          </a:bodyPr>
          <a:lstStyle/>
          <a:p>
            <a:pPr eaLnBrk="0" fontAlgn="base" hangingPunct="0">
              <a:spcBef>
                <a:spcPct val="0"/>
              </a:spcBef>
              <a:spcAft>
                <a:spcPct val="0"/>
              </a:spcAft>
            </a:pPr>
            <a:r>
              <a:rPr lang="it-IT" dirty="0">
                <a:solidFill>
                  <a:srgbClr val="000000"/>
                </a:solidFill>
                <a:latin typeface="Arial Narrow" panose="020B0606020202030204" pitchFamily="34" charset="0"/>
              </a:rPr>
              <a:t>Si </a:t>
            </a:r>
            <a:r>
              <a:rPr lang="it-IT" dirty="0" smtClean="0">
                <a:solidFill>
                  <a:srgbClr val="000000"/>
                </a:solidFill>
                <a:latin typeface="Arial Narrow" panose="020B0606020202030204" pitchFamily="34" charset="0"/>
              </a:rPr>
              <a:t>precisa che:</a:t>
            </a:r>
          </a:p>
          <a:p>
            <a:pPr marL="144000" indent="-144000" eaLnBrk="0" fontAlgn="base" hangingPunct="0">
              <a:lnSpc>
                <a:spcPct val="114000"/>
              </a:lnSpc>
              <a:spcBef>
                <a:spcPts val="300"/>
              </a:spcBef>
              <a:spcAft>
                <a:spcPct val="0"/>
              </a:spcAft>
              <a:buClr>
                <a:srgbClr val="005E7D"/>
              </a:buClr>
              <a:buFont typeface="Arial" panose="020B0604020202020204" pitchFamily="34" charset="0"/>
              <a:buChar char="•"/>
            </a:pPr>
            <a:r>
              <a:rPr lang="it-IT" dirty="0">
                <a:solidFill>
                  <a:srgbClr val="000000"/>
                </a:solidFill>
                <a:latin typeface="Arial Narrow" panose="020B0606020202030204" pitchFamily="34" charset="0"/>
              </a:rPr>
              <a:t>la legge di B</a:t>
            </a:r>
            <a:r>
              <a:rPr lang="it-IT" dirty="0" smtClean="0">
                <a:solidFill>
                  <a:srgbClr val="000000"/>
                </a:solidFill>
                <a:latin typeface="Arial Narrow" panose="020B0606020202030204" pitchFamily="34" charset="0"/>
              </a:rPr>
              <a:t>ilancio 2017 </a:t>
            </a:r>
            <a:r>
              <a:rPr lang="it-IT" dirty="0">
                <a:solidFill>
                  <a:srgbClr val="000000"/>
                </a:solidFill>
                <a:latin typeface="Arial Narrow" panose="020B0606020202030204" pitchFamily="34" charset="0"/>
              </a:rPr>
              <a:t>ha confermato la rilevanza del fondo pluriennale vincolato (FPV) per il triennio </a:t>
            </a:r>
            <a:r>
              <a:rPr lang="it-IT" dirty="0" smtClean="0">
                <a:solidFill>
                  <a:srgbClr val="000000"/>
                </a:solidFill>
                <a:latin typeface="Arial Narrow" panose="020B0606020202030204" pitchFamily="34" charset="0"/>
              </a:rPr>
              <a:t>2017-2019 con la medesima declinazione vigente per l’anno 2016</a:t>
            </a:r>
          </a:p>
          <a:p>
            <a:pPr marL="144000" indent="-144000" eaLnBrk="0" fontAlgn="base" hangingPunct="0">
              <a:lnSpc>
                <a:spcPct val="114000"/>
              </a:lnSpc>
              <a:spcBef>
                <a:spcPts val="300"/>
              </a:spcBef>
              <a:spcAft>
                <a:spcPct val="0"/>
              </a:spcAft>
              <a:buClr>
                <a:srgbClr val="005E7D"/>
              </a:buClr>
              <a:buFont typeface="Arial" panose="020B0604020202020204" pitchFamily="34" charset="0"/>
              <a:buChar char="•"/>
            </a:pPr>
            <a:r>
              <a:rPr lang="it-IT" dirty="0">
                <a:solidFill>
                  <a:srgbClr val="000000"/>
                </a:solidFill>
                <a:latin typeface="Arial Narrow" panose="020B0606020202030204" pitchFamily="34" charset="0"/>
              </a:rPr>
              <a:t>per gli interventi finanziati nel 2016 mediante l’applicazione dell’avanzo di amministrazione, </a:t>
            </a:r>
            <a:r>
              <a:rPr lang="it-IT" b="1" dirty="0" smtClean="0">
                <a:solidFill>
                  <a:srgbClr val="000000"/>
                </a:solidFill>
                <a:latin typeface="Arial Narrow" panose="020B0606020202030204" pitchFamily="34" charset="0"/>
              </a:rPr>
              <a:t>anche attraverso la concessione di spazi aggiuntivi, </a:t>
            </a:r>
            <a:r>
              <a:rPr lang="it-IT" dirty="0" smtClean="0">
                <a:solidFill>
                  <a:srgbClr val="000000"/>
                </a:solidFill>
                <a:latin typeface="Arial Narrow" panose="020B0606020202030204" pitchFamily="34" charset="0"/>
              </a:rPr>
              <a:t>i </a:t>
            </a:r>
            <a:r>
              <a:rPr lang="it-IT" dirty="0">
                <a:solidFill>
                  <a:srgbClr val="000000"/>
                </a:solidFill>
                <a:latin typeface="Arial Narrow" panose="020B0606020202030204" pitchFamily="34" charset="0"/>
              </a:rPr>
              <a:t>relativi stati di avanzamento lavori sono </a:t>
            </a:r>
            <a:r>
              <a:rPr lang="it-IT" dirty="0" smtClean="0">
                <a:solidFill>
                  <a:srgbClr val="000000"/>
                </a:solidFill>
                <a:latin typeface="Arial Narrow" panose="020B0606020202030204" pitchFamily="34" charset="0"/>
              </a:rPr>
              <a:t>quindi già finanziati </a:t>
            </a:r>
            <a:r>
              <a:rPr lang="it-IT" dirty="0">
                <a:solidFill>
                  <a:srgbClr val="000000"/>
                </a:solidFill>
                <a:latin typeface="Arial Narrow" panose="020B0606020202030204" pitchFamily="34" charset="0"/>
              </a:rPr>
              <a:t>tramite </a:t>
            </a:r>
            <a:r>
              <a:rPr lang="it-IT" dirty="0" smtClean="0">
                <a:solidFill>
                  <a:srgbClr val="000000"/>
                </a:solidFill>
                <a:latin typeface="Arial Narrow" panose="020B0606020202030204" pitchFamily="34" charset="0"/>
              </a:rPr>
              <a:t>FPV</a:t>
            </a:r>
            <a:endParaRPr lang="it-IT" dirty="0">
              <a:solidFill>
                <a:srgbClr val="000000"/>
              </a:solidFill>
              <a:latin typeface="Arial Narrow" panose="020B0606020202030204" pitchFamily="34" charset="0"/>
            </a:endParaRPr>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05" y="3171789"/>
            <a:ext cx="7452000" cy="338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8406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numero diapositiva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30E0A3B-7531-43EC-A220-96DB9092038C}" type="slidenum">
              <a:rPr lang="it-IT" altLang="it-IT" sz="1200" smtClean="0">
                <a:solidFill>
                  <a:srgbClr val="000000"/>
                </a:solidFill>
              </a:rPr>
              <a:pPr/>
              <a:t>64</a:t>
            </a:fld>
            <a:endParaRPr lang="it-IT" altLang="it-IT" sz="1200" smtClean="0">
              <a:solidFill>
                <a:srgbClr val="000000"/>
              </a:solidFill>
            </a:endParaRPr>
          </a:p>
        </p:txBody>
      </p:sp>
      <p:sp>
        <p:nvSpPr>
          <p:cNvPr id="12292" name="Rectangle 2"/>
          <p:cNvSpPr>
            <a:spLocks noGrp="1" noChangeArrowheads="1"/>
          </p:cNvSpPr>
          <p:nvPr>
            <p:ph type="title"/>
          </p:nvPr>
        </p:nvSpPr>
        <p:spPr>
          <a:xfrm>
            <a:off x="559910" y="414329"/>
            <a:ext cx="7996237" cy="825524"/>
          </a:xfrm>
        </p:spPr>
        <p:txBody>
          <a:bodyPr/>
          <a:lstStyle/>
          <a:p>
            <a:pPr eaLnBrk="1" hangingPunct="1"/>
            <a:r>
              <a:rPr lang="it-IT" altLang="it-IT" sz="2600" dirty="0" smtClean="0">
                <a:latin typeface="Arial" pitchFamily="34" charset="0"/>
              </a:rPr>
              <a:t>La flessibilizzazione del saldo:</a:t>
            </a:r>
            <a:br>
              <a:rPr lang="it-IT" altLang="it-IT" sz="2600" dirty="0" smtClean="0">
                <a:latin typeface="Arial" pitchFamily="34" charset="0"/>
              </a:rPr>
            </a:br>
            <a:r>
              <a:rPr lang="it-IT" altLang="it-IT" sz="2600" dirty="0" smtClean="0">
                <a:latin typeface="Arial" pitchFamily="34" charset="0"/>
              </a:rPr>
              <a:t>strumenti, modalità e tempistica per il 2017</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27" y="1329785"/>
            <a:ext cx="7920000" cy="521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6062134" y="3296873"/>
            <a:ext cx="2286000" cy="246221"/>
          </a:xfrm>
          <a:prstGeom prst="rect">
            <a:avLst/>
          </a:prstGeom>
          <a:noFill/>
        </p:spPr>
        <p:txBody>
          <a:bodyPr wrap="square" rtlCol="0">
            <a:spAutoFit/>
          </a:bodyPr>
          <a:lstStyle/>
          <a:p>
            <a:pPr algn="ctr" eaLnBrk="0" fontAlgn="base" hangingPunct="0">
              <a:spcBef>
                <a:spcPct val="0"/>
              </a:spcBef>
              <a:spcAft>
                <a:spcPct val="0"/>
              </a:spcAft>
            </a:pPr>
            <a:r>
              <a:rPr lang="it-IT" sz="1000" b="1" dirty="0" smtClean="0">
                <a:solidFill>
                  <a:srgbClr val="C00000"/>
                </a:solidFill>
                <a:latin typeface="Arial Narrow" panose="020B0606020202030204" pitchFamily="34" charset="0"/>
              </a:rPr>
              <a:t>15 marzo </a:t>
            </a:r>
            <a:r>
              <a:rPr lang="it-IT" sz="1000" b="1" dirty="0" smtClean="0">
                <a:solidFill>
                  <a:srgbClr val="000000"/>
                </a:solidFill>
                <a:latin typeface="Arial Narrow" panose="020B0606020202030204" pitchFamily="34" charset="0"/>
              </a:rPr>
              <a:t>da DPCM</a:t>
            </a:r>
            <a:endParaRPr lang="it-IT" sz="1000" b="1" dirty="0">
              <a:solidFill>
                <a:srgbClr val="000000"/>
              </a:solidFill>
              <a:latin typeface="Arial Narrow" panose="020B0606020202030204" pitchFamily="34" charset="0"/>
            </a:endParaRPr>
          </a:p>
        </p:txBody>
      </p:sp>
      <p:sp>
        <p:nvSpPr>
          <p:cNvPr id="3" name="CasellaDiTesto 2"/>
          <p:cNvSpPr txBox="1"/>
          <p:nvPr/>
        </p:nvSpPr>
        <p:spPr>
          <a:xfrm>
            <a:off x="796999" y="6290733"/>
            <a:ext cx="7060073" cy="261610"/>
          </a:xfrm>
          <a:prstGeom prst="rect">
            <a:avLst/>
          </a:prstGeom>
          <a:solidFill>
            <a:schemeClr val="bg1"/>
          </a:solidFill>
        </p:spPr>
        <p:txBody>
          <a:bodyPr wrap="square" rtlCol="0">
            <a:spAutoFit/>
          </a:bodyPr>
          <a:lstStyle/>
          <a:p>
            <a:pPr eaLnBrk="0" fontAlgn="base" hangingPunct="0">
              <a:spcBef>
                <a:spcPct val="0"/>
              </a:spcBef>
              <a:spcAft>
                <a:spcPct val="0"/>
              </a:spcAft>
            </a:pPr>
            <a:r>
              <a:rPr lang="it-IT" sz="1100" dirty="0" smtClean="0">
                <a:solidFill>
                  <a:srgbClr val="000000"/>
                </a:solidFill>
                <a:latin typeface="Arial Narrow" panose="020B0606020202030204" pitchFamily="34" charset="0"/>
              </a:rPr>
              <a:t>Pubblicato in Gazzetta Ufficiale l’11 marzo 2017</a:t>
            </a:r>
            <a:endParaRPr lang="it-IT" sz="11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35806962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677EBF6E-A6A4-4DDB-8670-74553B8E50A3}" type="slidenum">
              <a:rPr lang="it-IT" altLang="it-IT" sz="1200" smtClean="0">
                <a:solidFill>
                  <a:srgbClr val="000000"/>
                </a:solidFill>
              </a:rPr>
              <a:pPr/>
              <a:t>65</a:t>
            </a:fld>
            <a:endParaRPr lang="it-IT" altLang="it-IT" sz="1200" smtClean="0">
              <a:solidFill>
                <a:srgbClr val="000000"/>
              </a:solidFill>
            </a:endParaRPr>
          </a:p>
        </p:txBody>
      </p:sp>
      <p:sp>
        <p:nvSpPr>
          <p:cNvPr id="18435" name="Rectangle 3"/>
          <p:cNvSpPr txBox="1">
            <a:spLocks noChangeArrowheads="1"/>
          </p:cNvSpPr>
          <p:nvPr/>
        </p:nvSpPr>
        <p:spPr bwMode="auto">
          <a:xfrm>
            <a:off x="671513" y="1285836"/>
            <a:ext cx="7782374" cy="50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180000" indent="-180000" algn="just" fontAlgn="base">
              <a:lnSpc>
                <a:spcPct val="115000"/>
              </a:lnSpc>
              <a:spcBef>
                <a:spcPct val="0"/>
              </a:spcBef>
              <a:spcAft>
                <a:spcPct val="0"/>
              </a:spcAft>
              <a:buClr>
                <a:srgbClr val="005E7D"/>
              </a:buClr>
              <a:buFont typeface="Arial" panose="020B0604020202020204" pitchFamily="34" charset="0"/>
              <a:buChar char="•"/>
            </a:pPr>
            <a:r>
              <a:rPr lang="it-IT" altLang="it-IT" sz="1800" b="1" dirty="0" smtClean="0">
                <a:solidFill>
                  <a:srgbClr val="000000"/>
                </a:solidFill>
                <a:latin typeface="Arial Narrow" panose="020B0606020202030204" pitchFamily="34" charset="0"/>
                <a:cs typeface="Arial" pitchFamily="34" charset="0"/>
              </a:rPr>
              <a:t>Nel periodo 2017-2019 tramite il Patto nazionale verticale sono inoltre stanziati 700 </a:t>
            </a:r>
            <a:r>
              <a:rPr lang="it-IT" altLang="it-IT" sz="1800" b="1" dirty="0">
                <a:solidFill>
                  <a:srgbClr val="000000"/>
                </a:solidFill>
                <a:latin typeface="Arial Narrow" panose="020B0606020202030204" pitchFamily="34" charset="0"/>
                <a:cs typeface="Arial" pitchFamily="34" charset="0"/>
              </a:rPr>
              <a:t>milioni </a:t>
            </a:r>
            <a:r>
              <a:rPr lang="it-IT" altLang="it-IT" sz="1800" b="1" dirty="0" smtClean="0">
                <a:solidFill>
                  <a:srgbClr val="000000"/>
                </a:solidFill>
                <a:latin typeface="Arial Narrow" panose="020B0606020202030204" pitchFamily="34" charset="0"/>
                <a:cs typeface="Arial" pitchFamily="34" charset="0"/>
              </a:rPr>
              <a:t>annui </a:t>
            </a:r>
            <a:r>
              <a:rPr lang="it-IT" altLang="it-IT" sz="1800" dirty="0" smtClean="0">
                <a:solidFill>
                  <a:srgbClr val="000000"/>
                </a:solidFill>
                <a:latin typeface="Arial Narrow" panose="020B0606020202030204" pitchFamily="34" charset="0"/>
                <a:cs typeface="Arial" pitchFamily="34" charset="0"/>
              </a:rPr>
              <a:t>(di </a:t>
            </a:r>
            <a:r>
              <a:rPr lang="it-IT" altLang="it-IT" sz="1800" dirty="0">
                <a:solidFill>
                  <a:srgbClr val="000000"/>
                </a:solidFill>
                <a:latin typeface="Arial Narrow" panose="020B0606020202030204" pitchFamily="34" charset="0"/>
                <a:cs typeface="Arial" pitchFamily="34" charset="0"/>
              </a:rPr>
              <a:t>cui </a:t>
            </a:r>
            <a:r>
              <a:rPr lang="it-IT" altLang="it-IT" sz="1800" dirty="0" smtClean="0">
                <a:solidFill>
                  <a:srgbClr val="000000"/>
                </a:solidFill>
                <a:latin typeface="Arial Narrow" panose="020B0606020202030204" pitchFamily="34" charset="0"/>
                <a:cs typeface="Arial" pitchFamily="34" charset="0"/>
              </a:rPr>
              <a:t>almeno 300 </a:t>
            </a:r>
            <a:r>
              <a:rPr lang="it-IT" altLang="it-IT" sz="1800" dirty="0">
                <a:solidFill>
                  <a:srgbClr val="000000"/>
                </a:solidFill>
                <a:latin typeface="Arial Narrow" panose="020B0606020202030204" pitchFamily="34" charset="0"/>
                <a:cs typeface="Arial" pitchFamily="34" charset="0"/>
              </a:rPr>
              <a:t>per l’edilizia scolastica) </a:t>
            </a:r>
            <a:r>
              <a:rPr lang="it-IT" altLang="it-IT" sz="1800" dirty="0" smtClean="0">
                <a:solidFill>
                  <a:srgbClr val="000000"/>
                </a:solidFill>
                <a:latin typeface="Arial Narrow" panose="020B0606020202030204" pitchFamily="34" charset="0"/>
                <a:cs typeface="Arial" pitchFamily="34" charset="0"/>
              </a:rPr>
              <a:t>per gli investimenti locali finanziati con </a:t>
            </a:r>
            <a:r>
              <a:rPr lang="it-IT" altLang="it-IT" sz="1800" dirty="0">
                <a:solidFill>
                  <a:srgbClr val="000000"/>
                </a:solidFill>
                <a:latin typeface="Arial Narrow" panose="020B0606020202030204" pitchFamily="34" charset="0"/>
                <a:cs typeface="Arial" pitchFamily="34" charset="0"/>
              </a:rPr>
              <a:t>avanzi di amministrazione </a:t>
            </a:r>
            <a:r>
              <a:rPr lang="it-IT" altLang="it-IT" sz="1800" dirty="0" smtClean="0">
                <a:solidFill>
                  <a:srgbClr val="000000"/>
                </a:solidFill>
                <a:latin typeface="Arial Narrow" panose="020B0606020202030204" pitchFamily="34" charset="0"/>
                <a:cs typeface="Arial" pitchFamily="34" charset="0"/>
              </a:rPr>
              <a:t>e/o risorse rinvenienti da debito </a:t>
            </a:r>
            <a:r>
              <a:rPr lang="it-IT" altLang="it-IT" sz="1800" b="1" dirty="0" smtClean="0">
                <a:solidFill>
                  <a:srgbClr val="000000"/>
                </a:solidFill>
                <a:latin typeface="Arial Narrow" panose="020B0606020202030204" pitchFamily="34" charset="0"/>
                <a:cs typeface="Arial" pitchFamily="34" charset="0"/>
              </a:rPr>
              <a:t>(co. 485)</a:t>
            </a:r>
          </a:p>
          <a:p>
            <a:pPr algn="just" fontAlgn="base">
              <a:lnSpc>
                <a:spcPct val="115000"/>
              </a:lnSpc>
              <a:spcBef>
                <a:spcPct val="0"/>
              </a:spcBef>
              <a:spcAft>
                <a:spcPct val="0"/>
              </a:spcAft>
              <a:buClr>
                <a:srgbClr val="005E7D"/>
              </a:buClr>
            </a:pPr>
            <a:endParaRPr lang="it-IT" altLang="it-IT" sz="1800" dirty="0">
              <a:solidFill>
                <a:srgbClr val="000000"/>
              </a:solidFill>
              <a:latin typeface="Arial Narrow" panose="020B0606020202030204" pitchFamily="34" charset="0"/>
              <a:cs typeface="Arial" pitchFamily="34" charset="0"/>
            </a:endParaRPr>
          </a:p>
          <a:p>
            <a:pPr algn="just" fontAlgn="base">
              <a:lnSpc>
                <a:spcPct val="115000"/>
              </a:lnSpc>
              <a:spcBef>
                <a:spcPct val="0"/>
              </a:spcBef>
              <a:spcAft>
                <a:spcPct val="0"/>
              </a:spcAft>
              <a:buClr>
                <a:srgbClr val="005E7D"/>
              </a:buClr>
              <a:defRPr/>
            </a:pPr>
            <a:r>
              <a:rPr lang="it-IT" altLang="it-IT" sz="1800" b="1" dirty="0">
                <a:solidFill>
                  <a:srgbClr val="005E7D"/>
                </a:solidFill>
                <a:latin typeface="Arial Narrow" panose="020B0606020202030204" pitchFamily="34" charset="0"/>
                <a:ea typeface="ヒラギノ角ゴ Pro W3" charset="-128"/>
                <a:cs typeface="Arial" charset="0"/>
              </a:rPr>
              <a:t>EDILIZIA </a:t>
            </a:r>
            <a:r>
              <a:rPr lang="it-IT" altLang="it-IT" sz="1800" b="1" dirty="0" smtClean="0">
                <a:solidFill>
                  <a:srgbClr val="005E7D"/>
                </a:solidFill>
                <a:latin typeface="Arial Narrow" panose="020B0606020202030204" pitchFamily="34" charset="0"/>
                <a:ea typeface="ヒラギノ角ゴ Pro W3" charset="-128"/>
                <a:cs typeface="Arial" charset="0"/>
              </a:rPr>
              <a:t>SCOLASTICA (commi 487-489)</a:t>
            </a:r>
            <a:endParaRPr lang="it-IT" altLang="it-IT" sz="1800" b="1" dirty="0">
              <a:solidFill>
                <a:srgbClr val="005E7D"/>
              </a:solidFill>
              <a:latin typeface="Arial Narrow" panose="020B0606020202030204" pitchFamily="34" charset="0"/>
              <a:ea typeface="ヒラギノ角ゴ Pro W3" charset="-128"/>
              <a:cs typeface="Arial" charset="0"/>
            </a:endParaRPr>
          </a:p>
          <a:p>
            <a:pPr marL="180000" indent="-180000" algn="just" fontAlgn="base">
              <a:lnSpc>
                <a:spcPct val="115000"/>
              </a:lnSpc>
              <a:spcBef>
                <a:spcPts val="600"/>
              </a:spcBef>
              <a:spcAft>
                <a:spcPct val="0"/>
              </a:spcAft>
              <a:buClr>
                <a:srgbClr val="005E7D"/>
              </a:buClr>
              <a:buFont typeface="Arial" panose="020B0604020202020204" pitchFamily="34" charset="0"/>
              <a:buChar char="•"/>
            </a:pPr>
            <a:r>
              <a:rPr lang="it-IT" altLang="it-IT" sz="1800" dirty="0" smtClean="0">
                <a:solidFill>
                  <a:srgbClr val="000000"/>
                </a:solidFill>
                <a:latin typeface="Arial Narrow" panose="020B0606020202030204" pitchFamily="34" charset="0"/>
                <a:cs typeface="Arial" pitchFamily="34" charset="0"/>
              </a:rPr>
              <a:t>Entro </a:t>
            </a:r>
            <a:r>
              <a:rPr lang="it-IT" altLang="it-IT" sz="1800" dirty="0">
                <a:solidFill>
                  <a:srgbClr val="000000"/>
                </a:solidFill>
                <a:latin typeface="Arial Narrow" panose="020B0606020202030204" pitchFamily="34" charset="0"/>
                <a:cs typeface="Arial" pitchFamily="34" charset="0"/>
              </a:rPr>
              <a:t>il </a:t>
            </a:r>
            <a:r>
              <a:rPr lang="it-IT" altLang="it-IT" sz="1800" dirty="0" smtClean="0">
                <a:solidFill>
                  <a:srgbClr val="000000"/>
                </a:solidFill>
                <a:latin typeface="Arial Narrow" panose="020B0606020202030204" pitchFamily="34" charset="0"/>
                <a:cs typeface="Arial" pitchFamily="34" charset="0"/>
              </a:rPr>
              <a:t>20 febbraio 2017 (20 gennaio nel biennio 2018-2019) devono </a:t>
            </a:r>
            <a:r>
              <a:rPr lang="it-IT" altLang="it-IT" sz="1800" dirty="0">
                <a:solidFill>
                  <a:srgbClr val="000000"/>
                </a:solidFill>
                <a:latin typeface="Arial Narrow" panose="020B0606020202030204" pitchFamily="34" charset="0"/>
                <a:cs typeface="Arial" pitchFamily="34" charset="0"/>
              </a:rPr>
              <a:t>essere richiesti gli spazi per interventi di edilizia scolastica, che sono assegnati secondo le seguenti priorità:</a:t>
            </a:r>
          </a:p>
          <a:p>
            <a:pPr marL="714375" indent="-341313" algn="just" fontAlgn="base">
              <a:lnSpc>
                <a:spcPct val="115000"/>
              </a:lnSpc>
              <a:spcBef>
                <a:spcPts val="1200"/>
              </a:spcBef>
              <a:spcAft>
                <a:spcPct val="0"/>
              </a:spcAft>
              <a:buFont typeface="Wingdings" panose="05000000000000000000" pitchFamily="2" charset="2"/>
              <a:buChar char="Ø"/>
              <a:tabLst>
                <a:tab pos="801688" algn="l"/>
                <a:tab pos="808038" algn="l"/>
              </a:tabLst>
              <a:defRPr/>
            </a:pPr>
            <a:r>
              <a:rPr lang="it-IT" altLang="it-IT" sz="1800" dirty="0" smtClean="0">
                <a:solidFill>
                  <a:srgbClr val="000000"/>
                </a:solidFill>
                <a:latin typeface="Arial Narrow" panose="020B0606020202030204" pitchFamily="34" charset="0"/>
                <a:cs typeface="Arial" pitchFamily="34" charset="0"/>
              </a:rPr>
              <a:t>lavori </a:t>
            </a:r>
            <a:r>
              <a:rPr lang="it-IT" altLang="it-IT" sz="1800" dirty="0">
                <a:solidFill>
                  <a:srgbClr val="000000"/>
                </a:solidFill>
                <a:latin typeface="Arial Narrow" panose="020B0606020202030204" pitchFamily="34" charset="0"/>
                <a:cs typeface="Arial" pitchFamily="34" charset="0"/>
              </a:rPr>
              <a:t>già avviati, </a:t>
            </a:r>
            <a:r>
              <a:rPr lang="it-IT" altLang="it-IT" sz="1800" b="1" dirty="0">
                <a:solidFill>
                  <a:srgbClr val="000000"/>
                </a:solidFill>
                <a:latin typeface="Arial Narrow" panose="020B0606020202030204" pitchFamily="34" charset="0"/>
                <a:cs typeface="Arial" pitchFamily="34" charset="0"/>
              </a:rPr>
              <a:t>finanziati con mutuo</a:t>
            </a:r>
            <a:r>
              <a:rPr lang="it-IT" altLang="it-IT" sz="1800" dirty="0">
                <a:solidFill>
                  <a:srgbClr val="000000"/>
                </a:solidFill>
                <a:latin typeface="Arial Narrow" panose="020B0606020202030204" pitchFamily="34" charset="0"/>
                <a:cs typeface="Arial" pitchFamily="34" charset="0"/>
              </a:rPr>
              <a:t>, </a:t>
            </a:r>
            <a:r>
              <a:rPr lang="it-IT" altLang="it-IT" sz="1800" dirty="0" smtClean="0">
                <a:solidFill>
                  <a:srgbClr val="000000"/>
                </a:solidFill>
                <a:latin typeface="Arial Narrow" panose="020B0606020202030204" pitchFamily="34" charset="0"/>
                <a:cs typeface="Arial" pitchFamily="34" charset="0"/>
              </a:rPr>
              <a:t>per </a:t>
            </a:r>
            <a:r>
              <a:rPr lang="it-IT" altLang="it-IT" sz="1800" dirty="0">
                <a:solidFill>
                  <a:srgbClr val="000000"/>
                </a:solidFill>
                <a:latin typeface="Arial Narrow" panose="020B0606020202030204" pitchFamily="34" charset="0"/>
                <a:cs typeface="Arial" pitchFamily="34" charset="0"/>
              </a:rPr>
              <a:t>i quali sono stati attribuiti spazi </a:t>
            </a:r>
            <a:r>
              <a:rPr lang="it-IT" altLang="it-IT" sz="1800" dirty="0" smtClean="0">
                <a:solidFill>
                  <a:srgbClr val="000000"/>
                </a:solidFill>
                <a:latin typeface="Arial Narrow" panose="020B0606020202030204" pitchFamily="34" charset="0"/>
                <a:cs typeface="Arial" pitchFamily="34" charset="0"/>
              </a:rPr>
              <a:t>finanziari </a:t>
            </a:r>
            <a:r>
              <a:rPr lang="it-IT" altLang="it-IT" sz="1800" dirty="0">
                <a:solidFill>
                  <a:srgbClr val="000000"/>
                </a:solidFill>
                <a:latin typeface="Arial Narrow" panose="020B0606020202030204" pitchFamily="34" charset="0"/>
                <a:cs typeface="Arial" pitchFamily="34" charset="0"/>
              </a:rPr>
              <a:t>nell'anno </a:t>
            </a:r>
            <a:r>
              <a:rPr lang="it-IT" altLang="it-IT" sz="1800" dirty="0" smtClean="0">
                <a:solidFill>
                  <a:srgbClr val="000000"/>
                </a:solidFill>
                <a:latin typeface="Arial Narrow" panose="020B0606020202030204" pitchFamily="34" charset="0"/>
                <a:cs typeface="Arial" pitchFamily="34" charset="0"/>
              </a:rPr>
              <a:t>2016</a:t>
            </a:r>
            <a:endParaRPr lang="it-IT" altLang="it-IT" sz="1800" dirty="0">
              <a:solidFill>
                <a:srgbClr val="000000"/>
              </a:solidFill>
              <a:latin typeface="Arial Narrow" panose="020B0606020202030204" pitchFamily="34" charset="0"/>
              <a:cs typeface="Arial" pitchFamily="34" charset="0"/>
            </a:endParaRPr>
          </a:p>
          <a:p>
            <a:pPr marL="714375" indent="-341313" algn="just" fontAlgn="base">
              <a:lnSpc>
                <a:spcPct val="115000"/>
              </a:lnSpc>
              <a:spcBef>
                <a:spcPts val="1200"/>
              </a:spcBef>
              <a:spcAft>
                <a:spcPct val="0"/>
              </a:spcAft>
              <a:buFont typeface="Wingdings" panose="05000000000000000000" pitchFamily="2" charset="2"/>
              <a:buChar char="Ø"/>
              <a:tabLst>
                <a:tab pos="714375" algn="l"/>
                <a:tab pos="808038" algn="l"/>
              </a:tabLst>
              <a:defRPr/>
            </a:pPr>
            <a:r>
              <a:rPr lang="it-IT" altLang="it-IT" sz="1800" dirty="0" smtClean="0">
                <a:solidFill>
                  <a:srgbClr val="000000"/>
                </a:solidFill>
                <a:latin typeface="Arial Narrow" panose="020B0606020202030204" pitchFamily="34" charset="0"/>
                <a:cs typeface="Arial" pitchFamily="34" charset="0"/>
              </a:rPr>
              <a:t>lavori </a:t>
            </a:r>
            <a:r>
              <a:rPr lang="it-IT" altLang="it-IT" sz="1800" dirty="0">
                <a:solidFill>
                  <a:srgbClr val="000000"/>
                </a:solidFill>
                <a:latin typeface="Arial Narrow" panose="020B0606020202030204" pitchFamily="34" charset="0"/>
                <a:cs typeface="Arial" pitchFamily="34" charset="0"/>
              </a:rPr>
              <a:t>di nuova costruzione di edifici </a:t>
            </a:r>
            <a:r>
              <a:rPr lang="it-IT" altLang="it-IT" sz="1800" dirty="0" smtClean="0">
                <a:solidFill>
                  <a:srgbClr val="000000"/>
                </a:solidFill>
                <a:latin typeface="Arial Narrow" panose="020B0606020202030204" pitchFamily="34" charset="0"/>
                <a:cs typeface="Arial" pitchFamily="34" charset="0"/>
              </a:rPr>
              <a:t>scolastici, </a:t>
            </a:r>
            <a:r>
              <a:rPr lang="it-IT" sz="1800" dirty="0" smtClean="0">
                <a:solidFill>
                  <a:srgbClr val="000000"/>
                </a:solidFill>
                <a:latin typeface="Arial Narrow" panose="020B0606020202030204" pitchFamily="34" charset="0"/>
                <a:cs typeface="Arial" pitchFamily="34" charset="0"/>
              </a:rPr>
              <a:t>demolizione </a:t>
            </a:r>
            <a:r>
              <a:rPr lang="it-IT" sz="1800" dirty="0">
                <a:solidFill>
                  <a:srgbClr val="000000"/>
                </a:solidFill>
                <a:latin typeface="Arial Narrow" panose="020B0606020202030204" pitchFamily="34" charset="0"/>
                <a:cs typeface="Arial" pitchFamily="34" charset="0"/>
              </a:rPr>
              <a:t>e ricostruzione, </a:t>
            </a:r>
            <a:r>
              <a:rPr lang="it-IT" sz="1800" dirty="0" smtClean="0">
                <a:solidFill>
                  <a:srgbClr val="000000"/>
                </a:solidFill>
                <a:latin typeface="Arial Narrow" panose="020B0606020202030204" pitchFamily="34" charset="0"/>
                <a:cs typeface="Arial" pitchFamily="34" charset="0"/>
              </a:rPr>
              <a:t>ampliamento </a:t>
            </a:r>
            <a:r>
              <a:rPr lang="it-IT" sz="1800" dirty="0">
                <a:solidFill>
                  <a:srgbClr val="000000"/>
                </a:solidFill>
                <a:latin typeface="Arial Narrow" panose="020B0606020202030204" pitchFamily="34" charset="0"/>
                <a:cs typeface="Arial" pitchFamily="34" charset="0"/>
              </a:rPr>
              <a:t>≥ 20% della SLP esistente, acquisto di </a:t>
            </a:r>
            <a:r>
              <a:rPr lang="it-IT" sz="1800" dirty="0" smtClean="0">
                <a:solidFill>
                  <a:srgbClr val="000000"/>
                </a:solidFill>
                <a:latin typeface="Arial Narrow" panose="020B0606020202030204" pitchFamily="34" charset="0"/>
                <a:cs typeface="Arial" pitchFamily="34" charset="0"/>
              </a:rPr>
              <a:t>edifici per attività scolastica </a:t>
            </a:r>
            <a:endParaRPr lang="it-IT" altLang="it-IT" sz="1800" dirty="0">
              <a:solidFill>
                <a:srgbClr val="000000"/>
              </a:solidFill>
              <a:latin typeface="Arial Narrow" panose="020B0606020202030204" pitchFamily="34" charset="0"/>
              <a:cs typeface="Arial" pitchFamily="34" charset="0"/>
            </a:endParaRPr>
          </a:p>
          <a:p>
            <a:pPr marL="714375" indent="-341313" algn="just" fontAlgn="base">
              <a:lnSpc>
                <a:spcPct val="115000"/>
              </a:lnSpc>
              <a:spcBef>
                <a:spcPts val="1200"/>
              </a:spcBef>
              <a:spcAft>
                <a:spcPct val="0"/>
              </a:spcAft>
              <a:buFont typeface="Wingdings" panose="05000000000000000000" pitchFamily="2" charset="2"/>
              <a:buChar char="Ø"/>
              <a:tabLst>
                <a:tab pos="714375" algn="l"/>
                <a:tab pos="808038" algn="l"/>
              </a:tabLst>
              <a:defRPr/>
            </a:pPr>
            <a:r>
              <a:rPr lang="it-IT" altLang="it-IT" sz="1800" dirty="0" smtClean="0">
                <a:solidFill>
                  <a:srgbClr val="000000"/>
                </a:solidFill>
                <a:latin typeface="Arial Narrow" panose="020B0606020202030204" pitchFamily="34" charset="0"/>
                <a:cs typeface="Arial" pitchFamily="34" charset="0"/>
              </a:rPr>
              <a:t>interventi </a:t>
            </a:r>
            <a:r>
              <a:rPr lang="it-IT" altLang="it-IT" sz="1800" dirty="0">
                <a:solidFill>
                  <a:srgbClr val="000000"/>
                </a:solidFill>
                <a:latin typeface="Arial Narrow" panose="020B0606020202030204" pitchFamily="34" charset="0"/>
                <a:cs typeface="Arial" pitchFamily="34" charset="0"/>
              </a:rPr>
              <a:t>per i quali gli enti dispongono del progetto esecutivo validato, completo del cronoprogramma e che non abbiano pubblicato il bando alla data di entrata in vigore della </a:t>
            </a:r>
            <a:r>
              <a:rPr lang="it-IT" altLang="it-IT" sz="1800" dirty="0" smtClean="0">
                <a:solidFill>
                  <a:srgbClr val="000000"/>
                </a:solidFill>
                <a:latin typeface="Arial Narrow" panose="020B0606020202030204" pitchFamily="34" charset="0"/>
                <a:cs typeface="Arial" pitchFamily="34" charset="0"/>
              </a:rPr>
              <a:t>legge</a:t>
            </a:r>
            <a:r>
              <a:rPr lang="it-IT" altLang="it-IT" sz="1800" dirty="0">
                <a:solidFill>
                  <a:srgbClr val="000000"/>
                </a:solidFill>
                <a:latin typeface="Arial Narrow" panose="020B0606020202030204" pitchFamily="34" charset="0"/>
                <a:cs typeface="Arial" pitchFamily="34" charset="0"/>
              </a:rPr>
              <a:t>				</a:t>
            </a:r>
            <a:endParaRPr lang="it-IT" altLang="it-IT" sz="1800" i="1" dirty="0">
              <a:solidFill>
                <a:srgbClr val="000000"/>
              </a:solidFill>
              <a:latin typeface="Arial Narrow" panose="020B0606020202030204" pitchFamily="34" charset="0"/>
              <a:cs typeface="Arial" pitchFamily="34" charset="0"/>
            </a:endParaRPr>
          </a:p>
        </p:txBody>
      </p:sp>
      <p:sp>
        <p:nvSpPr>
          <p:cNvPr id="18436" name="Rectangle 2"/>
          <p:cNvSpPr>
            <a:spLocks noGrp="1" noChangeArrowheads="1"/>
          </p:cNvSpPr>
          <p:nvPr>
            <p:ph type="title"/>
          </p:nvPr>
        </p:nvSpPr>
        <p:spPr>
          <a:xfrm>
            <a:off x="575977" y="461036"/>
            <a:ext cx="7918450" cy="519113"/>
          </a:xfrm>
        </p:spPr>
        <p:txBody>
          <a:bodyPr/>
          <a:lstStyle/>
          <a:p>
            <a:pPr eaLnBrk="1" hangingPunct="1"/>
            <a:r>
              <a:rPr lang="it-IT" altLang="it-IT" sz="2600" dirty="0" smtClean="0">
                <a:latin typeface="Arial" pitchFamily="34" charset="0"/>
              </a:rPr>
              <a:t>Il contributo statale agli investimenti locali 1/3</a:t>
            </a:r>
          </a:p>
        </p:txBody>
      </p:sp>
      <p:sp>
        <p:nvSpPr>
          <p:cNvPr id="2" name="Rettangolo 1"/>
          <p:cNvSpPr/>
          <p:nvPr/>
        </p:nvSpPr>
        <p:spPr bwMode="auto">
          <a:xfrm>
            <a:off x="1396999" y="3742268"/>
            <a:ext cx="7039954" cy="685800"/>
          </a:xfrm>
          <a:prstGeom prst="rect">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endParaRPr>
          </a:p>
        </p:txBody>
      </p:sp>
    </p:spTree>
    <p:extLst>
      <p:ext uri="{BB962C8B-B14F-4D97-AF65-F5344CB8AC3E}">
        <p14:creationId xmlns:p14="http://schemas.microsoft.com/office/powerpoint/2010/main" val="31786745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numero diapositiva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1A0479BE-9892-4FDB-89E8-94507E5A7112}" type="slidenum">
              <a:rPr lang="it-IT" altLang="it-IT" sz="1200" smtClean="0">
                <a:solidFill>
                  <a:srgbClr val="000000"/>
                </a:solidFill>
              </a:rPr>
              <a:pPr/>
              <a:t>66</a:t>
            </a:fld>
            <a:endParaRPr lang="it-IT" altLang="it-IT" sz="1200" smtClean="0">
              <a:solidFill>
                <a:srgbClr val="000000"/>
              </a:solidFill>
            </a:endParaRPr>
          </a:p>
        </p:txBody>
      </p:sp>
      <p:sp>
        <p:nvSpPr>
          <p:cNvPr id="19459" name="Rectangle 3"/>
          <p:cNvSpPr txBox="1">
            <a:spLocks noChangeArrowheads="1"/>
          </p:cNvSpPr>
          <p:nvPr/>
        </p:nvSpPr>
        <p:spPr bwMode="auto">
          <a:xfrm>
            <a:off x="671513" y="1114949"/>
            <a:ext cx="8074554" cy="535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just" fontAlgn="base">
              <a:lnSpc>
                <a:spcPct val="110000"/>
              </a:lnSpc>
              <a:spcBef>
                <a:spcPct val="0"/>
              </a:spcBef>
              <a:spcAft>
                <a:spcPct val="0"/>
              </a:spcAft>
            </a:pPr>
            <a:r>
              <a:rPr lang="it-IT" altLang="it-IT" sz="1800" b="1" dirty="0" smtClean="0">
                <a:solidFill>
                  <a:srgbClr val="005E7D"/>
                </a:solidFill>
                <a:latin typeface="Arial Narrow" panose="020B0606020202030204" pitchFamily="34" charset="0"/>
                <a:ea typeface="ヒラギノ角ゴ Pro W3" charset="-128"/>
                <a:cs typeface="Arial" charset="0"/>
              </a:rPr>
              <a:t>ALTRI SETTORI DI INVESTIMENTO (commi 490-493)</a:t>
            </a:r>
            <a:endParaRPr lang="it-IT" altLang="it-IT" sz="1800" cap="all" dirty="0" smtClean="0">
              <a:solidFill>
                <a:srgbClr val="000000"/>
              </a:solidFill>
              <a:latin typeface="Arial Narrow" panose="020B0606020202030204" pitchFamily="34" charset="0"/>
              <a:cs typeface="Arial" pitchFamily="34" charset="0"/>
            </a:endParaRPr>
          </a:p>
          <a:p>
            <a:pPr marL="180000" indent="-180000" algn="just" fontAlgn="base">
              <a:lnSpc>
                <a:spcPct val="110000"/>
              </a:lnSpc>
              <a:spcBef>
                <a:spcPts val="300"/>
              </a:spcBef>
              <a:spcAft>
                <a:spcPct val="0"/>
              </a:spcAft>
              <a:buClr>
                <a:srgbClr val="005E7D"/>
              </a:buClr>
              <a:buFont typeface="Arial" panose="020B0604020202020204" pitchFamily="34" charset="0"/>
              <a:buChar char="•"/>
            </a:pPr>
            <a:r>
              <a:rPr lang="it-IT" altLang="it-IT" sz="1800" dirty="0" smtClean="0">
                <a:solidFill>
                  <a:srgbClr val="000000"/>
                </a:solidFill>
                <a:latin typeface="Arial Narrow" panose="020B0606020202030204" pitchFamily="34" charset="0"/>
                <a:cs typeface="Arial" pitchFamily="34" charset="0"/>
              </a:rPr>
              <a:t>Per i </a:t>
            </a:r>
            <a:r>
              <a:rPr lang="it-IT" altLang="it-IT" sz="1800" b="1" dirty="0" smtClean="0">
                <a:solidFill>
                  <a:srgbClr val="000000"/>
                </a:solidFill>
                <a:latin typeface="Arial Narrow" panose="020B0606020202030204" pitchFamily="34" charset="0"/>
                <a:cs typeface="Arial" pitchFamily="34" charset="0"/>
              </a:rPr>
              <a:t>restanti 400 milioni</a:t>
            </a:r>
            <a:r>
              <a:rPr lang="it-IT" altLang="it-IT" sz="1800" dirty="0" smtClean="0">
                <a:solidFill>
                  <a:srgbClr val="000000"/>
                </a:solidFill>
                <a:latin typeface="Arial Narrow" panose="020B0606020202030204" pitchFamily="34" charset="0"/>
                <a:cs typeface="Arial" pitchFamily="34" charset="0"/>
              </a:rPr>
              <a:t> - da richiedere nel rispetto della medesima tempistica prevista per l’edilizia scolastica - gli </a:t>
            </a:r>
            <a:r>
              <a:rPr lang="it-IT" altLang="it-IT" sz="1800" dirty="0">
                <a:solidFill>
                  <a:srgbClr val="000000"/>
                </a:solidFill>
                <a:latin typeface="Arial Narrow" panose="020B0606020202030204" pitchFamily="34" charset="0"/>
                <a:cs typeface="Arial" pitchFamily="34" charset="0"/>
              </a:rPr>
              <a:t>spazi </a:t>
            </a:r>
            <a:r>
              <a:rPr lang="it-IT" altLang="it-IT" sz="1800" dirty="0" smtClean="0">
                <a:solidFill>
                  <a:srgbClr val="000000"/>
                </a:solidFill>
                <a:latin typeface="Arial Narrow" panose="020B0606020202030204" pitchFamily="34" charset="0"/>
                <a:cs typeface="Arial" pitchFamily="34" charset="0"/>
              </a:rPr>
              <a:t>finanziari sono </a:t>
            </a:r>
            <a:r>
              <a:rPr lang="it-IT" altLang="it-IT" sz="1800" dirty="0">
                <a:solidFill>
                  <a:srgbClr val="000000"/>
                </a:solidFill>
                <a:latin typeface="Arial Narrow" panose="020B0606020202030204" pitchFamily="34" charset="0"/>
                <a:cs typeface="Arial" pitchFamily="34" charset="0"/>
              </a:rPr>
              <a:t>assegnati secondo </a:t>
            </a:r>
            <a:r>
              <a:rPr lang="it-IT" altLang="it-IT" sz="1800" dirty="0" smtClean="0">
                <a:solidFill>
                  <a:srgbClr val="000000"/>
                </a:solidFill>
                <a:latin typeface="Arial Narrow" panose="020B0606020202030204" pitchFamily="34" charset="0"/>
                <a:cs typeface="Arial" pitchFamily="34" charset="0"/>
              </a:rPr>
              <a:t>le seguenti </a:t>
            </a:r>
            <a:r>
              <a:rPr lang="it-IT" altLang="it-IT" sz="1800" dirty="0">
                <a:solidFill>
                  <a:srgbClr val="000000"/>
                </a:solidFill>
                <a:latin typeface="Arial Narrow" panose="020B0606020202030204" pitchFamily="34" charset="0"/>
                <a:cs typeface="Arial" pitchFamily="34" charset="0"/>
              </a:rPr>
              <a:t>priorità</a:t>
            </a:r>
            <a:r>
              <a:rPr lang="it-IT" altLang="it-IT" sz="1800" dirty="0" smtClean="0">
                <a:solidFill>
                  <a:srgbClr val="000000"/>
                </a:solidFill>
                <a:latin typeface="Arial Narrow" panose="020B0606020202030204" pitchFamily="34" charset="0"/>
                <a:cs typeface="Arial" pitchFamily="34" charset="0"/>
              </a:rPr>
              <a:t>:</a:t>
            </a:r>
          </a:p>
          <a:p>
            <a:pPr marL="576000" indent="-252000" algn="just" fontAlgn="base">
              <a:lnSpc>
                <a:spcPct val="110000"/>
              </a:lnSpc>
              <a:spcBef>
                <a:spcPts val="300"/>
              </a:spcBef>
              <a:spcAft>
                <a:spcPct val="0"/>
              </a:spcAft>
              <a:buFont typeface="Wingdings" panose="05000000000000000000" pitchFamily="2" charset="2"/>
              <a:buChar char="Ø"/>
              <a:tabLst>
                <a:tab pos="714375" algn="l"/>
                <a:tab pos="808038" algn="l"/>
              </a:tabLst>
              <a:defRPr/>
            </a:pPr>
            <a:r>
              <a:rPr lang="it-IT" altLang="it-IT" sz="1800" dirty="0">
                <a:solidFill>
                  <a:srgbClr val="000000"/>
                </a:solidFill>
                <a:latin typeface="Arial Narrow" panose="020B0606020202030204" pitchFamily="34" charset="0"/>
                <a:cs typeface="Arial" pitchFamily="34" charset="0"/>
              </a:rPr>
              <a:t>investimenti finanziati con avanzo e/o debito dei Comuni colpiti da eventi sismici, nati per fusione (anche senza progetto esecutivo) o con popolazione fino a 1.000 ab.</a:t>
            </a:r>
          </a:p>
          <a:p>
            <a:pPr marL="576000" indent="-252000" algn="just" fontAlgn="base">
              <a:lnSpc>
                <a:spcPct val="110000"/>
              </a:lnSpc>
              <a:spcBef>
                <a:spcPts val="300"/>
              </a:spcBef>
              <a:spcAft>
                <a:spcPct val="0"/>
              </a:spcAft>
              <a:buFont typeface="Wingdings" panose="05000000000000000000" pitchFamily="2" charset="2"/>
              <a:buChar char="Ø"/>
              <a:tabLst>
                <a:tab pos="714375" algn="l"/>
                <a:tab pos="808038" algn="l"/>
              </a:tabLst>
              <a:defRPr/>
            </a:pPr>
            <a:r>
              <a:rPr lang="it-IT" altLang="it-IT" sz="1800" b="1" dirty="0">
                <a:solidFill>
                  <a:srgbClr val="000000"/>
                </a:solidFill>
                <a:latin typeface="Arial Narrow" panose="020B0606020202030204" pitchFamily="34" charset="0"/>
                <a:cs typeface="Arial" pitchFamily="34" charset="0"/>
              </a:rPr>
              <a:t>interventi di edilizia scolastica non soddisfatti </a:t>
            </a:r>
            <a:r>
              <a:rPr lang="it-IT" altLang="it-IT" sz="1800" dirty="0">
                <a:solidFill>
                  <a:srgbClr val="000000"/>
                </a:solidFill>
                <a:latin typeface="Arial Narrow" panose="020B0606020202030204" pitchFamily="34" charset="0"/>
                <a:cs typeface="Arial" pitchFamily="34" charset="0"/>
              </a:rPr>
              <a:t>dalla quota di spazi finanziari esclusivamente riservata a tale tipologia di interventi</a:t>
            </a:r>
            <a:r>
              <a:rPr lang="it-IT" altLang="it-IT" sz="1800" b="1" dirty="0">
                <a:solidFill>
                  <a:srgbClr val="000000"/>
                </a:solidFill>
                <a:latin typeface="Arial Narrow" panose="020B0606020202030204" pitchFamily="34" charset="0"/>
                <a:cs typeface="Arial" pitchFamily="34" charset="0"/>
              </a:rPr>
              <a:t> (cfr. commi 487-489)</a:t>
            </a:r>
          </a:p>
          <a:p>
            <a:pPr marL="576000" indent="-252000" algn="just" fontAlgn="base">
              <a:lnSpc>
                <a:spcPct val="110000"/>
              </a:lnSpc>
              <a:spcBef>
                <a:spcPts val="300"/>
              </a:spcBef>
              <a:spcAft>
                <a:spcPct val="0"/>
              </a:spcAft>
              <a:buFont typeface="Wingdings" panose="05000000000000000000" pitchFamily="2" charset="2"/>
              <a:buChar char="Ø"/>
              <a:tabLst>
                <a:tab pos="714375" algn="l"/>
                <a:tab pos="808038" algn="l"/>
              </a:tabLst>
              <a:defRPr/>
            </a:pPr>
            <a:r>
              <a:rPr lang="it-IT" altLang="it-IT" sz="1800" dirty="0">
                <a:solidFill>
                  <a:srgbClr val="000000"/>
                </a:solidFill>
                <a:latin typeface="Arial Narrow" panose="020B0606020202030204" pitchFamily="34" charset="0"/>
                <a:cs typeface="Arial" pitchFamily="34" charset="0"/>
              </a:rPr>
              <a:t>interventi finalizzati all’</a:t>
            </a:r>
            <a:r>
              <a:rPr lang="it-IT" altLang="it-IT" sz="1800" b="1" dirty="0">
                <a:solidFill>
                  <a:srgbClr val="000000"/>
                </a:solidFill>
                <a:latin typeface="Arial Narrow" panose="020B0606020202030204" pitchFamily="34" charset="0"/>
                <a:cs typeface="Arial" pitchFamily="34" charset="0"/>
              </a:rPr>
              <a:t>adeguamento</a:t>
            </a:r>
            <a:r>
              <a:rPr lang="it-IT" altLang="it-IT" sz="1800" dirty="0">
                <a:solidFill>
                  <a:srgbClr val="000000"/>
                </a:solidFill>
                <a:latin typeface="Arial Narrow" panose="020B0606020202030204" pitchFamily="34" charset="0"/>
                <a:cs typeface="Arial" pitchFamily="34" charset="0"/>
              </a:rPr>
              <a:t> e al </a:t>
            </a:r>
            <a:r>
              <a:rPr lang="it-IT" altLang="it-IT" sz="1800" b="1" dirty="0">
                <a:solidFill>
                  <a:srgbClr val="000000"/>
                </a:solidFill>
                <a:latin typeface="Arial Narrow" panose="020B0606020202030204" pitchFamily="34" charset="0"/>
                <a:cs typeface="Arial" pitchFamily="34" charset="0"/>
              </a:rPr>
              <a:t>miglioramento sismico</a:t>
            </a:r>
            <a:r>
              <a:rPr lang="it-IT" altLang="it-IT" sz="1800" dirty="0">
                <a:solidFill>
                  <a:srgbClr val="000000"/>
                </a:solidFill>
                <a:latin typeface="Arial Narrow" panose="020B0606020202030204" pitchFamily="34" charset="0"/>
                <a:cs typeface="Arial" pitchFamily="34" charset="0"/>
              </a:rPr>
              <a:t>, limitatamente agli investimenti locali finanziati con avanzo</a:t>
            </a:r>
          </a:p>
          <a:p>
            <a:pPr marL="576000" indent="-252000" algn="just" fontAlgn="base">
              <a:lnSpc>
                <a:spcPct val="110000"/>
              </a:lnSpc>
              <a:spcBef>
                <a:spcPts val="300"/>
              </a:spcBef>
              <a:spcAft>
                <a:spcPct val="0"/>
              </a:spcAft>
              <a:buFont typeface="Wingdings" panose="05000000000000000000" pitchFamily="2" charset="2"/>
              <a:buChar char="Ø"/>
              <a:tabLst>
                <a:tab pos="714375" algn="l"/>
                <a:tab pos="808038" algn="l"/>
              </a:tabLst>
              <a:defRPr/>
            </a:pPr>
            <a:r>
              <a:rPr lang="it-IT" altLang="it-IT" sz="1800" dirty="0">
                <a:solidFill>
                  <a:srgbClr val="000000"/>
                </a:solidFill>
                <a:latin typeface="Arial Narrow" panose="020B0606020202030204" pitchFamily="34" charset="0"/>
                <a:cs typeface="Arial" pitchFamily="34" charset="0"/>
              </a:rPr>
              <a:t>interventi finalizzati alla </a:t>
            </a:r>
            <a:r>
              <a:rPr lang="it-IT" altLang="it-IT" sz="1800" b="1" dirty="0">
                <a:solidFill>
                  <a:srgbClr val="000000"/>
                </a:solidFill>
                <a:latin typeface="Arial Narrow" panose="020B0606020202030204" pitchFamily="34" charset="0"/>
                <a:cs typeface="Arial" pitchFamily="34" charset="0"/>
              </a:rPr>
              <a:t>prevenzione del rischio idrogeologico</a:t>
            </a:r>
            <a:r>
              <a:rPr lang="it-IT" altLang="it-IT" sz="1800" dirty="0">
                <a:solidFill>
                  <a:srgbClr val="000000"/>
                </a:solidFill>
                <a:latin typeface="Arial Narrow" panose="020B0606020202030204" pitchFamily="34" charset="0"/>
                <a:cs typeface="Arial" pitchFamily="34" charset="0"/>
              </a:rPr>
              <a:t>, limitatamente agli investimenti locali finanziati con avanzo</a:t>
            </a:r>
          </a:p>
          <a:p>
            <a:pPr marL="180000" indent="-180000" algn="just" fontAlgn="base">
              <a:lnSpc>
                <a:spcPct val="110000"/>
              </a:lnSpc>
              <a:spcBef>
                <a:spcPts val="600"/>
              </a:spcBef>
              <a:spcAft>
                <a:spcPct val="0"/>
              </a:spcAft>
              <a:buClr>
                <a:srgbClr val="005E7D"/>
              </a:buClr>
              <a:buFont typeface="Arial" panose="020B0604020202020204" pitchFamily="34" charset="0"/>
              <a:buChar char="•"/>
            </a:pPr>
            <a:r>
              <a:rPr lang="it-IT" altLang="it-IT" sz="1800" dirty="0">
                <a:solidFill>
                  <a:srgbClr val="000000"/>
                </a:solidFill>
                <a:latin typeface="Arial Narrow" panose="020B0606020202030204" pitchFamily="34" charset="0"/>
                <a:cs typeface="Arial" pitchFamily="34" charset="0"/>
              </a:rPr>
              <a:t>In caso di eccedenza </a:t>
            </a:r>
            <a:r>
              <a:rPr lang="it-IT" altLang="it-IT" sz="1800" dirty="0" smtClean="0">
                <a:solidFill>
                  <a:srgbClr val="000000"/>
                </a:solidFill>
                <a:latin typeface="Arial Narrow" panose="020B0606020202030204" pitchFamily="34" charset="0"/>
                <a:cs typeface="Arial" pitchFamily="34" charset="0"/>
              </a:rPr>
              <a:t>degli spazi finanziari richiesti si premiano gli enti con </a:t>
            </a:r>
            <a:r>
              <a:rPr lang="it-IT" altLang="it-IT" sz="1800" dirty="0">
                <a:solidFill>
                  <a:srgbClr val="000000"/>
                </a:solidFill>
                <a:latin typeface="Arial Narrow" panose="020B0606020202030204" pitchFamily="34" charset="0"/>
                <a:cs typeface="Arial" pitchFamily="34" charset="0"/>
              </a:rPr>
              <a:t>maggiore incidenza del </a:t>
            </a:r>
            <a:r>
              <a:rPr lang="it-IT" altLang="it-IT" sz="1800" dirty="0" smtClean="0">
                <a:solidFill>
                  <a:srgbClr val="000000"/>
                </a:solidFill>
                <a:latin typeface="Arial Narrow" panose="020B0606020202030204" pitchFamily="34" charset="0"/>
                <a:cs typeface="Arial" pitchFamily="34" charset="0"/>
              </a:rPr>
              <a:t>fondo cassa </a:t>
            </a:r>
            <a:r>
              <a:rPr lang="it-IT" altLang="it-IT" sz="1800" dirty="0">
                <a:solidFill>
                  <a:srgbClr val="000000"/>
                </a:solidFill>
                <a:latin typeface="Arial Narrow" panose="020B0606020202030204" pitchFamily="34" charset="0"/>
                <a:cs typeface="Arial" pitchFamily="34" charset="0"/>
              </a:rPr>
              <a:t>rispetto all'avanzo di amministrazione </a:t>
            </a:r>
            <a:r>
              <a:rPr lang="it-IT" altLang="it-IT" sz="1800" dirty="0" smtClean="0">
                <a:solidFill>
                  <a:srgbClr val="000000"/>
                </a:solidFill>
                <a:latin typeface="Arial Narrow" panose="020B0606020202030204" pitchFamily="34" charset="0"/>
                <a:cs typeface="Arial" pitchFamily="34" charset="0"/>
              </a:rPr>
              <a:t>(al </a:t>
            </a:r>
            <a:r>
              <a:rPr lang="it-IT" altLang="it-IT" sz="1800" dirty="0">
                <a:solidFill>
                  <a:srgbClr val="000000"/>
                </a:solidFill>
                <a:latin typeface="Arial Narrow" panose="020B0606020202030204" pitchFamily="34" charset="0"/>
                <a:cs typeface="Arial" pitchFamily="34" charset="0"/>
              </a:rPr>
              <a:t>netto </a:t>
            </a:r>
            <a:r>
              <a:rPr lang="it-IT" altLang="it-IT" sz="1800" dirty="0" smtClean="0">
                <a:solidFill>
                  <a:srgbClr val="000000"/>
                </a:solidFill>
                <a:latin typeface="Arial Narrow" panose="020B0606020202030204" pitchFamily="34" charset="0"/>
                <a:cs typeface="Arial" pitchFamily="34" charset="0"/>
              </a:rPr>
              <a:t>del FCDE)</a:t>
            </a:r>
          </a:p>
          <a:p>
            <a:pPr algn="just" fontAlgn="base">
              <a:lnSpc>
                <a:spcPct val="110000"/>
              </a:lnSpc>
              <a:spcBef>
                <a:spcPts val="1200"/>
              </a:spcBef>
              <a:spcAft>
                <a:spcPct val="0"/>
              </a:spcAft>
              <a:tabLst>
                <a:tab pos="714375" algn="l"/>
                <a:tab pos="808038" algn="l"/>
              </a:tabLst>
              <a:defRPr/>
            </a:pPr>
            <a:r>
              <a:rPr lang="it-IT" altLang="it-IT" sz="1800" b="1" dirty="0">
                <a:solidFill>
                  <a:srgbClr val="005E7D"/>
                </a:solidFill>
                <a:latin typeface="Arial Narrow" panose="020B0606020202030204" pitchFamily="34" charset="0"/>
                <a:ea typeface="ヒラギノ角ゴ Pro W3" charset="-128"/>
                <a:cs typeface="Arial" charset="0"/>
              </a:rPr>
              <a:t>UN ELEMENTO RESPONSABILIZZANTE DELLA CONTRIBUZIONE ERARIALE</a:t>
            </a:r>
          </a:p>
          <a:p>
            <a:pPr marL="180000" indent="-180000" algn="just" fontAlgn="base">
              <a:lnSpc>
                <a:spcPct val="110000"/>
              </a:lnSpc>
              <a:spcBef>
                <a:spcPts val="300"/>
              </a:spcBef>
              <a:spcAft>
                <a:spcPct val="0"/>
              </a:spcAft>
              <a:buClr>
                <a:srgbClr val="005E7D"/>
              </a:buClr>
              <a:buFont typeface="Arial" panose="020B0604020202020204" pitchFamily="34" charset="0"/>
              <a:buChar char="•"/>
              <a:tabLst>
                <a:tab pos="714375" algn="l"/>
                <a:tab pos="808038" algn="l"/>
              </a:tabLst>
              <a:defRPr/>
            </a:pPr>
            <a:r>
              <a:rPr lang="it-IT" altLang="it-IT" sz="1800" dirty="0">
                <a:solidFill>
                  <a:srgbClr val="000000"/>
                </a:solidFill>
                <a:latin typeface="Arial Narrow" panose="020B0606020202030204" pitchFamily="34" charset="0"/>
                <a:cs typeface="Arial" pitchFamily="34" charset="0"/>
              </a:rPr>
              <a:t>I 700 mln. di spazi finanziari aggiuntivi sono concessi per la misura eccedente la quota coperta nell’ambito del proprio saldo finale di competenza </a:t>
            </a:r>
            <a:r>
              <a:rPr lang="it-IT" altLang="it-IT" sz="1800" b="1" dirty="0">
                <a:solidFill>
                  <a:srgbClr val="000000"/>
                </a:solidFill>
                <a:latin typeface="Arial Narrow" panose="020B0606020202030204" pitchFamily="34" charset="0"/>
                <a:cs typeface="Arial" pitchFamily="34" charset="0"/>
              </a:rPr>
              <a:t>(co. 486)</a:t>
            </a:r>
          </a:p>
          <a:p>
            <a:pPr algn="just" fontAlgn="base">
              <a:lnSpc>
                <a:spcPct val="110000"/>
              </a:lnSpc>
              <a:spcBef>
                <a:spcPts val="600"/>
              </a:spcBef>
              <a:spcAft>
                <a:spcPct val="0"/>
              </a:spcAft>
              <a:tabLst>
                <a:tab pos="714375" algn="l"/>
                <a:tab pos="808038" algn="l"/>
              </a:tabLst>
              <a:defRPr/>
            </a:pPr>
            <a:endParaRPr lang="it-IT" altLang="it-IT" sz="1800" dirty="0">
              <a:solidFill>
                <a:srgbClr val="000000"/>
              </a:solidFill>
              <a:latin typeface="Arial Narrow" panose="020B0606020202030204" pitchFamily="34" charset="0"/>
              <a:cs typeface="Arial" pitchFamily="34" charset="0"/>
            </a:endParaRPr>
          </a:p>
          <a:p>
            <a:pPr algn="just" fontAlgn="base">
              <a:spcBef>
                <a:spcPct val="0"/>
              </a:spcBef>
              <a:spcAft>
                <a:spcPct val="0"/>
              </a:spcAft>
            </a:pPr>
            <a:endParaRPr lang="it-IT" altLang="it-IT" sz="1800" dirty="0">
              <a:solidFill>
                <a:srgbClr val="000000"/>
              </a:solidFill>
              <a:latin typeface="Arial Narrow" panose="020B0606020202030204" pitchFamily="34" charset="0"/>
              <a:cs typeface="Arial" pitchFamily="34" charset="0"/>
            </a:endParaRPr>
          </a:p>
        </p:txBody>
      </p:sp>
      <p:sp>
        <p:nvSpPr>
          <p:cNvPr id="19460" name="Rectangle 2"/>
          <p:cNvSpPr>
            <a:spLocks noGrp="1" noChangeArrowheads="1"/>
          </p:cNvSpPr>
          <p:nvPr>
            <p:ph type="title"/>
          </p:nvPr>
        </p:nvSpPr>
        <p:spPr>
          <a:xfrm>
            <a:off x="575977" y="476246"/>
            <a:ext cx="7853362" cy="519113"/>
          </a:xfrm>
        </p:spPr>
        <p:txBody>
          <a:bodyPr/>
          <a:lstStyle/>
          <a:p>
            <a:pPr eaLnBrk="1" hangingPunct="1"/>
            <a:r>
              <a:rPr lang="it-IT" altLang="it-IT" sz="2600" dirty="0" smtClean="0">
                <a:latin typeface="Arial" pitchFamily="34" charset="0"/>
              </a:rPr>
              <a:t>Il contributo statale agli investimenti locali 2/3</a:t>
            </a:r>
            <a:endParaRPr lang="it-IT" altLang="it-IT" sz="2600" dirty="0" smtClean="0">
              <a:solidFill>
                <a:srgbClr val="C00000"/>
              </a:solidFill>
              <a:latin typeface="Arial" pitchFamily="34" charset="0"/>
            </a:endParaRPr>
          </a:p>
        </p:txBody>
      </p:sp>
    </p:spTree>
    <p:extLst>
      <p:ext uri="{BB962C8B-B14F-4D97-AF65-F5344CB8AC3E}">
        <p14:creationId xmlns:p14="http://schemas.microsoft.com/office/powerpoint/2010/main" val="9130063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960" y="4675783"/>
            <a:ext cx="6121400"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Segnaposto numero diapositiva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1A0479BE-9892-4FDB-89E8-94507E5A7112}" type="slidenum">
              <a:rPr lang="it-IT" altLang="it-IT" sz="1200" smtClean="0">
                <a:solidFill>
                  <a:srgbClr val="000000"/>
                </a:solidFill>
              </a:rPr>
              <a:pPr/>
              <a:t>67</a:t>
            </a:fld>
            <a:endParaRPr lang="it-IT" altLang="it-IT" sz="1200" smtClean="0">
              <a:solidFill>
                <a:srgbClr val="000000"/>
              </a:solidFill>
            </a:endParaRPr>
          </a:p>
        </p:txBody>
      </p:sp>
      <p:sp>
        <p:nvSpPr>
          <p:cNvPr id="19460" name="Rectangle 2"/>
          <p:cNvSpPr>
            <a:spLocks noGrp="1" noChangeArrowheads="1"/>
          </p:cNvSpPr>
          <p:nvPr>
            <p:ph type="title"/>
          </p:nvPr>
        </p:nvSpPr>
        <p:spPr>
          <a:xfrm>
            <a:off x="539552" y="548680"/>
            <a:ext cx="7853362" cy="519113"/>
          </a:xfrm>
        </p:spPr>
        <p:txBody>
          <a:bodyPr/>
          <a:lstStyle/>
          <a:p>
            <a:pPr eaLnBrk="1" hangingPunct="1"/>
            <a:r>
              <a:rPr lang="it-IT" altLang="it-IT" sz="2600" dirty="0" smtClean="0">
                <a:latin typeface="Arial" pitchFamily="34" charset="0"/>
              </a:rPr>
              <a:t>Il contributo statale agli investimenti locali 3/3</a:t>
            </a:r>
            <a:endParaRPr lang="it-IT" altLang="it-IT" sz="2600" dirty="0" smtClean="0">
              <a:solidFill>
                <a:srgbClr val="C00000"/>
              </a:solidFill>
              <a:latin typeface="Arial" pitchFamily="34" charset="0"/>
            </a:endParaRPr>
          </a:p>
        </p:txBody>
      </p:sp>
      <p:sp>
        <p:nvSpPr>
          <p:cNvPr id="3" name="Rettangolo 2"/>
          <p:cNvSpPr/>
          <p:nvPr/>
        </p:nvSpPr>
        <p:spPr>
          <a:xfrm>
            <a:off x="1691680" y="6237312"/>
            <a:ext cx="6276469" cy="215444"/>
          </a:xfrm>
          <a:prstGeom prst="rect">
            <a:avLst/>
          </a:prstGeom>
        </p:spPr>
        <p:txBody>
          <a:bodyPr wrap="square">
            <a:spAutoFit/>
          </a:bodyPr>
          <a:lstStyle/>
          <a:p>
            <a:pPr lvl="0" defTabSz="457200"/>
            <a:r>
              <a:rPr lang="it-IT" sz="800" i="1" dirty="0">
                <a:solidFill>
                  <a:prstClr val="black"/>
                </a:solidFill>
                <a:latin typeface="Arial Narrow"/>
                <a:ea typeface="Times New Roman"/>
              </a:rPr>
              <a:t>Fonte: stime IFEL su dati CCCB 2015 e monitoraggio Saldo 2016 (Campione: 6.790 su 7.431 enti, di cui 551 su 579 Comuni del Veneto – escluse RSS Nord</a:t>
            </a:r>
            <a:endParaRPr lang="it-IT" sz="800" i="1" dirty="0">
              <a:solidFill>
                <a:prstClr val="black"/>
              </a:solidFill>
              <a:latin typeface="Times New Roman"/>
              <a:ea typeface="Cambria"/>
            </a:endParaRPr>
          </a:p>
        </p:txBody>
      </p:sp>
      <p:sp>
        <p:nvSpPr>
          <p:cNvPr id="6" name="Rectangle 3"/>
          <p:cNvSpPr txBox="1">
            <a:spLocks noChangeArrowheads="1"/>
          </p:cNvSpPr>
          <p:nvPr/>
        </p:nvSpPr>
        <p:spPr bwMode="auto">
          <a:xfrm>
            <a:off x="603849" y="1256569"/>
            <a:ext cx="8035326" cy="303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180000" indent="-180000" algn="just" fontAlgn="base">
              <a:lnSpc>
                <a:spcPct val="114000"/>
              </a:lnSpc>
              <a:spcBef>
                <a:spcPts val="300"/>
              </a:spcBef>
              <a:spcAft>
                <a:spcPct val="0"/>
              </a:spcAft>
              <a:buClr>
                <a:srgbClr val="005E7D"/>
              </a:buClr>
              <a:buFont typeface="Arial" panose="020B0604020202020204" pitchFamily="34" charset="0"/>
              <a:buChar char="•"/>
            </a:pPr>
            <a:r>
              <a:rPr lang="it-IT" altLang="it-IT" sz="1800" dirty="0" smtClean="0">
                <a:solidFill>
                  <a:srgbClr val="000000"/>
                </a:solidFill>
                <a:latin typeface="Arial Narrow" panose="020B0606020202030204" pitchFamily="34" charset="0"/>
                <a:cs typeface="Arial" pitchFamily="34" charset="0"/>
              </a:rPr>
              <a:t>Rispetto al passato, le </a:t>
            </a:r>
            <a:r>
              <a:rPr lang="it-IT" altLang="it-IT" sz="1800" b="1" dirty="0" smtClean="0">
                <a:solidFill>
                  <a:srgbClr val="000000"/>
                </a:solidFill>
                <a:latin typeface="Arial Narrow" panose="020B0606020202030204" pitchFamily="34" charset="0"/>
                <a:cs typeface="Arial" pitchFamily="34" charset="0"/>
              </a:rPr>
              <a:t>nuove misure di finanza pubblica</a:t>
            </a:r>
            <a:r>
              <a:rPr lang="it-IT" altLang="it-IT" sz="1800" dirty="0" smtClean="0">
                <a:solidFill>
                  <a:srgbClr val="000000"/>
                </a:solidFill>
                <a:latin typeface="Arial Narrow" panose="020B0606020202030204" pitchFamily="34" charset="0"/>
                <a:cs typeface="Arial" pitchFamily="34" charset="0"/>
              </a:rPr>
              <a:t> assumono un </a:t>
            </a:r>
            <a:r>
              <a:rPr lang="it-IT" altLang="it-IT" sz="1800" b="1" dirty="0" smtClean="0">
                <a:solidFill>
                  <a:srgbClr val="000000"/>
                </a:solidFill>
                <a:latin typeface="Arial Narrow" panose="020B0606020202030204" pitchFamily="34" charset="0"/>
                <a:cs typeface="Arial" pitchFamily="34" charset="0"/>
              </a:rPr>
              <a:t>carattere più selettivo</a:t>
            </a:r>
            <a:r>
              <a:rPr lang="it-IT" altLang="it-IT" sz="1800" dirty="0" smtClean="0">
                <a:solidFill>
                  <a:srgbClr val="000000"/>
                </a:solidFill>
                <a:latin typeface="Arial Narrow" panose="020B0606020202030204" pitchFamily="34" charset="0"/>
                <a:cs typeface="Arial" pitchFamily="34" charset="0"/>
              </a:rPr>
              <a:t>, favorendo gli enti che presentano un maggiore potenziale di spesa (</a:t>
            </a:r>
            <a:r>
              <a:rPr lang="it-IT" altLang="it-IT" sz="1800" b="1" dirty="0" smtClean="0">
                <a:solidFill>
                  <a:srgbClr val="000000"/>
                </a:solidFill>
                <a:latin typeface="Arial Narrow" panose="020B0606020202030204" pitchFamily="34" charset="0"/>
                <a:cs typeface="Arial" pitchFamily="34" charset="0"/>
              </a:rPr>
              <a:t>avanzo applicabile e fondo cassa</a:t>
            </a:r>
            <a:r>
              <a:rPr lang="it-IT" altLang="it-IT" sz="1800" dirty="0" smtClean="0">
                <a:solidFill>
                  <a:srgbClr val="000000"/>
                </a:solidFill>
                <a:latin typeface="Arial Narrow" panose="020B0606020202030204" pitchFamily="34" charset="0"/>
                <a:cs typeface="Arial" pitchFamily="34" charset="0"/>
              </a:rPr>
              <a:t>) e uno </a:t>
            </a:r>
            <a:r>
              <a:rPr lang="it-IT" altLang="it-IT" sz="1800" b="1" dirty="0" smtClean="0">
                <a:solidFill>
                  <a:srgbClr val="000000"/>
                </a:solidFill>
                <a:latin typeface="Arial Narrow" panose="020B0606020202030204" pitchFamily="34" charset="0"/>
                <a:cs typeface="Arial" pitchFamily="34" charset="0"/>
              </a:rPr>
              <a:t>stato di progettazione avanzato</a:t>
            </a:r>
          </a:p>
          <a:p>
            <a:pPr marL="180000" indent="-180000" algn="just" fontAlgn="base">
              <a:lnSpc>
                <a:spcPct val="114000"/>
              </a:lnSpc>
              <a:spcBef>
                <a:spcPts val="600"/>
              </a:spcBef>
              <a:spcAft>
                <a:spcPct val="0"/>
              </a:spcAft>
              <a:buClr>
                <a:srgbClr val="005E7D"/>
              </a:buClr>
              <a:buFont typeface="Arial" panose="020B0604020202020204" pitchFamily="34" charset="0"/>
              <a:buChar char="•"/>
            </a:pPr>
            <a:r>
              <a:rPr lang="it-IT" altLang="it-IT" sz="1800" dirty="0" smtClean="0">
                <a:solidFill>
                  <a:srgbClr val="000000"/>
                </a:solidFill>
                <a:latin typeface="Arial Narrow" panose="020B0606020202030204" pitchFamily="34" charset="0"/>
                <a:cs typeface="Arial" pitchFamily="34" charset="0"/>
              </a:rPr>
              <a:t>L’analisi dei dati attualmente disponibili restituisce una </a:t>
            </a:r>
            <a:r>
              <a:rPr lang="it-IT" altLang="it-IT" sz="1800" b="1" dirty="0" smtClean="0">
                <a:solidFill>
                  <a:srgbClr val="000000"/>
                </a:solidFill>
                <a:latin typeface="Arial Narrow" panose="020B0606020202030204" pitchFamily="34" charset="0"/>
                <a:cs typeface="Arial" pitchFamily="34" charset="0"/>
              </a:rPr>
              <a:t>potenzialità di spesa distribuita diffusamente</a:t>
            </a:r>
            <a:r>
              <a:rPr lang="it-IT" altLang="it-IT" sz="1800" dirty="0" smtClean="0">
                <a:solidFill>
                  <a:srgbClr val="000000"/>
                </a:solidFill>
                <a:latin typeface="Arial Narrow" panose="020B0606020202030204" pitchFamily="34" charset="0"/>
                <a:cs typeface="Arial" pitchFamily="34" charset="0"/>
              </a:rPr>
              <a:t> lungo il territorio nazionale, pur con evidenti differenze sia in termini di consistenza sia come numero di enti beneficiari</a:t>
            </a:r>
          </a:p>
          <a:p>
            <a:pPr marL="180000" indent="-180000" algn="just">
              <a:lnSpc>
                <a:spcPct val="114000"/>
              </a:lnSpc>
              <a:spcBef>
                <a:spcPts val="300"/>
              </a:spcBef>
              <a:buClr>
                <a:srgbClr val="005E7D"/>
              </a:buClr>
              <a:buFont typeface="Arial" panose="020B0604020202020204" pitchFamily="34" charset="0"/>
              <a:buChar char="•"/>
            </a:pPr>
            <a:r>
              <a:rPr lang="it-IT" altLang="it-IT" sz="1800" dirty="0">
                <a:solidFill>
                  <a:srgbClr val="000000"/>
                </a:solidFill>
                <a:latin typeface="Arial Narrow" panose="020B0606020202030204" pitchFamily="34" charset="0"/>
                <a:cs typeface="Arial" pitchFamily="34" charset="0"/>
              </a:rPr>
              <a:t>I Comuni del Nord evidenziano una netta prevalenza</a:t>
            </a:r>
            <a:r>
              <a:rPr lang="it-IT" altLang="it-IT" sz="1800" b="1" dirty="0">
                <a:solidFill>
                  <a:srgbClr val="000000"/>
                </a:solidFill>
                <a:latin typeface="Arial Narrow" panose="020B0606020202030204" pitchFamily="34" charset="0"/>
                <a:cs typeface="Arial" pitchFamily="34" charset="0"/>
              </a:rPr>
              <a:t> </a:t>
            </a:r>
            <a:r>
              <a:rPr lang="it-IT" altLang="it-IT" sz="1800" dirty="0">
                <a:solidFill>
                  <a:srgbClr val="000000"/>
                </a:solidFill>
                <a:latin typeface="Arial Narrow" panose="020B0606020202030204" pitchFamily="34" charset="0"/>
                <a:cs typeface="Arial" pitchFamily="34" charset="0"/>
              </a:rPr>
              <a:t>del fenomeno, </a:t>
            </a:r>
            <a:r>
              <a:rPr lang="it-IT" altLang="it-IT" sz="1800" b="1" dirty="0">
                <a:solidFill>
                  <a:srgbClr val="000000"/>
                </a:solidFill>
                <a:latin typeface="Arial Narrow" panose="020B0606020202030204" pitchFamily="34" charset="0"/>
                <a:cs typeface="Arial" pitchFamily="34" charset="0"/>
              </a:rPr>
              <a:t>molto positiva è la condizione manifestata dai Comuni del Veneto</a:t>
            </a:r>
            <a:r>
              <a:rPr lang="it-IT" altLang="it-IT" sz="1800" dirty="0">
                <a:solidFill>
                  <a:srgbClr val="000000"/>
                </a:solidFill>
                <a:latin typeface="Arial Narrow" panose="020B0606020202030204" pitchFamily="34" charset="0"/>
                <a:cs typeface="Arial" pitchFamily="34" charset="0"/>
              </a:rPr>
              <a:t>, ma è da segnalare ugualmente il valore pro capite riferito agli enti meridionali più virtuosi</a:t>
            </a:r>
          </a:p>
        </p:txBody>
      </p:sp>
      <p:sp>
        <p:nvSpPr>
          <p:cNvPr id="2" name="CasellaDiTesto 1"/>
          <p:cNvSpPr txBox="1"/>
          <p:nvPr/>
        </p:nvSpPr>
        <p:spPr>
          <a:xfrm>
            <a:off x="1613684" y="4349940"/>
            <a:ext cx="6120001" cy="292388"/>
          </a:xfrm>
          <a:prstGeom prst="rect">
            <a:avLst/>
          </a:prstGeom>
          <a:noFill/>
        </p:spPr>
        <p:txBody>
          <a:bodyPr wrap="square" rtlCol="0">
            <a:spAutoFit/>
          </a:bodyPr>
          <a:lstStyle/>
          <a:p>
            <a:pPr algn="ctr" eaLnBrk="0" fontAlgn="base" hangingPunct="0">
              <a:spcBef>
                <a:spcPct val="0"/>
              </a:spcBef>
              <a:spcAft>
                <a:spcPct val="0"/>
              </a:spcAft>
            </a:pPr>
            <a:r>
              <a:rPr lang="it-IT" sz="1300" i="1" dirty="0" smtClean="0">
                <a:solidFill>
                  <a:srgbClr val="000000"/>
                </a:solidFill>
                <a:latin typeface="Arial Narrow" panose="020B0606020202030204" pitchFamily="34" charset="0"/>
              </a:rPr>
              <a:t>SURPLUS CAPACIT</a:t>
            </a:r>
            <a:r>
              <a:rPr lang="it-IT" sz="1300" i="1" cap="all" dirty="0" smtClean="0">
                <a:solidFill>
                  <a:srgbClr val="000000"/>
                </a:solidFill>
                <a:latin typeface="Arial Narrow" panose="020B0606020202030204" pitchFamily="34" charset="0"/>
              </a:rPr>
              <a:t>à</a:t>
            </a:r>
            <a:r>
              <a:rPr lang="it-IT" sz="1300" i="1" dirty="0" smtClean="0">
                <a:solidFill>
                  <a:srgbClr val="000000"/>
                </a:solidFill>
                <a:latin typeface="Arial Narrow" panose="020B0606020202030204" pitchFamily="34" charset="0"/>
              </a:rPr>
              <a:t> DI SPESA RISPETTO AGLI ORDINARI MARGINI DI MANOVRA</a:t>
            </a:r>
            <a:endParaRPr lang="it-IT" sz="1300" i="1" dirty="0">
              <a:solidFill>
                <a:srgbClr val="000000"/>
              </a:solidFill>
              <a:latin typeface="Arial Narrow" panose="020B0606020202030204" pitchFamily="34" charset="0"/>
            </a:endParaRPr>
          </a:p>
        </p:txBody>
      </p:sp>
      <p:sp>
        <p:nvSpPr>
          <p:cNvPr id="10" name="Ovale 9"/>
          <p:cNvSpPr/>
          <p:nvPr/>
        </p:nvSpPr>
        <p:spPr bwMode="auto">
          <a:xfrm>
            <a:off x="6145280" y="5492551"/>
            <a:ext cx="370936" cy="274504"/>
          </a:xfrm>
          <a:prstGeom prst="ellipse">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endParaRPr>
          </a:p>
        </p:txBody>
      </p:sp>
      <p:sp>
        <p:nvSpPr>
          <p:cNvPr id="12" name="Ovale 11"/>
          <p:cNvSpPr/>
          <p:nvPr/>
        </p:nvSpPr>
        <p:spPr bwMode="auto">
          <a:xfrm>
            <a:off x="7406694" y="5492551"/>
            <a:ext cx="364269" cy="274504"/>
          </a:xfrm>
          <a:prstGeom prst="ellipse">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endParaRPr>
          </a:p>
        </p:txBody>
      </p:sp>
    </p:spTree>
    <p:extLst>
      <p:ext uri="{BB962C8B-B14F-4D97-AF65-F5344CB8AC3E}">
        <p14:creationId xmlns:p14="http://schemas.microsoft.com/office/powerpoint/2010/main" val="16282665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numero diapositiva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C40EF46E-5F75-4197-8322-BC407ED99852}" type="slidenum">
              <a:rPr lang="it-IT" altLang="it-IT" sz="1200" smtClean="0">
                <a:solidFill>
                  <a:srgbClr val="000000"/>
                </a:solidFill>
              </a:rPr>
              <a:pPr/>
              <a:t>68</a:t>
            </a:fld>
            <a:endParaRPr lang="it-IT" altLang="it-IT" sz="1200" smtClean="0">
              <a:solidFill>
                <a:srgbClr val="000000"/>
              </a:solidFill>
            </a:endParaRPr>
          </a:p>
        </p:txBody>
      </p:sp>
      <p:sp>
        <p:nvSpPr>
          <p:cNvPr id="9" name="Rectangle 3"/>
          <p:cNvSpPr txBox="1">
            <a:spLocks noChangeArrowheads="1"/>
          </p:cNvSpPr>
          <p:nvPr/>
        </p:nvSpPr>
        <p:spPr bwMode="auto">
          <a:xfrm>
            <a:off x="617690" y="1259458"/>
            <a:ext cx="7867651" cy="5193102"/>
          </a:xfrm>
          <a:prstGeom prst="rect">
            <a:avLst/>
          </a:prstGeom>
          <a:noFill/>
          <a:ln>
            <a:noFill/>
          </a:ln>
          <a:extLst>
            <a:ext uri="{FAA26D3D-D897-4be2-8F04-BA451C77F1D7}"/>
          </a:extLst>
        </p:spPr>
        <p:txBody>
          <a:bodyPr/>
          <a:lstStyle>
            <a:lvl1pPr>
              <a:spcBef>
                <a:spcPct val="20000"/>
              </a:spcBef>
              <a:buChar char="•"/>
              <a:defRPr sz="2800">
                <a:solidFill>
                  <a:schemeClr val="tx1"/>
                </a:solidFill>
                <a:latin typeface="Arial" panose="020B0604020202020204" pitchFamily="34" charset="0"/>
                <a:ea typeface="ヒラギノ角ゴ Pro W3" charset="-128"/>
              </a:defRPr>
            </a:lvl1pPr>
            <a:lvl2pPr marL="742950" indent="-285750">
              <a:spcBef>
                <a:spcPct val="20000"/>
              </a:spcBef>
              <a:buChar char="–"/>
              <a:defRPr sz="2400">
                <a:solidFill>
                  <a:schemeClr val="tx1"/>
                </a:solidFill>
                <a:latin typeface="Arial" panose="020B0604020202020204" pitchFamily="34" charset="0"/>
                <a:ea typeface="ヒラギノ角ゴ Pro W3" charset="-128"/>
              </a:defRPr>
            </a:lvl2pPr>
            <a:lvl3pPr marL="1143000" indent="-228600">
              <a:spcBef>
                <a:spcPct val="20000"/>
              </a:spcBef>
              <a:buChar char="•"/>
              <a:defRPr sz="2000">
                <a:solidFill>
                  <a:schemeClr val="tx1"/>
                </a:solidFill>
                <a:latin typeface="Arial" panose="020B0604020202020204" pitchFamily="34" charset="0"/>
                <a:ea typeface="ヒラギノ角ゴ Pro W3" charset="-128"/>
              </a:defRPr>
            </a:lvl3pPr>
            <a:lvl4pPr marL="1600200" indent="-228600">
              <a:spcBef>
                <a:spcPct val="20000"/>
              </a:spcBef>
              <a:buChar char="–"/>
              <a:defRPr>
                <a:solidFill>
                  <a:schemeClr val="tx1"/>
                </a:solidFill>
                <a:latin typeface="Arial" panose="020B0604020202020204" pitchFamily="34" charset="0"/>
                <a:ea typeface="ヒラギノ角ゴ Pro W3" charset="-128"/>
              </a:defRPr>
            </a:lvl4pPr>
            <a:lvl5pPr marL="2057400" indent="-228600">
              <a:spcBef>
                <a:spcPct val="20000"/>
              </a:spcBef>
              <a:buChar char="»"/>
              <a:defRPr>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9pPr>
          </a:lstStyle>
          <a:p>
            <a:pPr marL="180975" indent="-180975" algn="just" eaLnBrk="0" fontAlgn="base" hangingPunct="0">
              <a:lnSpc>
                <a:spcPct val="114000"/>
              </a:lnSpc>
              <a:spcBef>
                <a:spcPts val="600"/>
              </a:spcBef>
              <a:spcAft>
                <a:spcPct val="0"/>
              </a:spcAft>
              <a:buClr>
                <a:srgbClr val="005E7D"/>
              </a:buClr>
              <a:defRPr/>
            </a:pPr>
            <a:r>
              <a:rPr lang="it-IT" altLang="it-IT" sz="1800" b="1" dirty="0">
                <a:solidFill>
                  <a:srgbClr val="000000"/>
                </a:solidFill>
                <a:latin typeface="Arial Narrow" panose="020B0606020202030204" pitchFamily="34" charset="0"/>
              </a:rPr>
              <a:t>R</a:t>
            </a:r>
            <a:r>
              <a:rPr lang="it-IT" altLang="it-IT" sz="1800" b="1" dirty="0" smtClean="0">
                <a:solidFill>
                  <a:srgbClr val="000000"/>
                </a:solidFill>
                <a:latin typeface="Arial Narrow" panose="020B0606020202030204" pitchFamily="34" charset="0"/>
              </a:rPr>
              <a:t>iduzione </a:t>
            </a:r>
            <a:r>
              <a:rPr lang="it-IT" altLang="it-IT" sz="1800" b="1" dirty="0">
                <a:solidFill>
                  <a:srgbClr val="000000"/>
                </a:solidFill>
                <a:latin typeface="Arial Narrow" panose="020B0606020202030204" pitchFamily="34" charset="0"/>
              </a:rPr>
              <a:t>del </a:t>
            </a:r>
            <a:r>
              <a:rPr lang="it-IT" altLang="it-IT" sz="1800" b="1" dirty="0" smtClean="0">
                <a:solidFill>
                  <a:srgbClr val="000000"/>
                </a:solidFill>
                <a:latin typeface="Arial Narrow" panose="020B0606020202030204" pitchFamily="34" charset="0"/>
              </a:rPr>
              <a:t>F</a:t>
            </a:r>
            <a:r>
              <a:rPr lang="it-IT" altLang="it-IT" sz="1800" b="1" cap="all" dirty="0" smtClean="0">
                <a:solidFill>
                  <a:srgbClr val="000000"/>
                </a:solidFill>
                <a:latin typeface="Arial Narrow" panose="020B0606020202030204" pitchFamily="34" charset="0"/>
              </a:rPr>
              <a:t>s</a:t>
            </a:r>
            <a:r>
              <a:rPr lang="it-IT" altLang="it-IT" sz="1800" b="1" cap="all" dirty="0">
                <a:solidFill>
                  <a:srgbClr val="000000"/>
                </a:solidFill>
                <a:latin typeface="Arial Narrow" panose="020B0606020202030204" pitchFamily="34" charset="0"/>
              </a:rPr>
              <a:t>c</a:t>
            </a:r>
            <a:r>
              <a:rPr lang="it-IT" altLang="it-IT" sz="1800" dirty="0" smtClean="0">
                <a:solidFill>
                  <a:srgbClr val="000000"/>
                </a:solidFill>
                <a:latin typeface="Arial Narrow" panose="020B0606020202030204" pitchFamily="34" charset="0"/>
              </a:rPr>
              <a:t> </a:t>
            </a:r>
            <a:r>
              <a:rPr lang="it-IT" altLang="it-IT" sz="1800" dirty="0">
                <a:solidFill>
                  <a:srgbClr val="000000"/>
                </a:solidFill>
                <a:latin typeface="Arial Narrow" panose="020B0606020202030204" pitchFamily="34" charset="0"/>
              </a:rPr>
              <a:t>in misura pari all'importo </a:t>
            </a:r>
            <a:r>
              <a:rPr lang="it-IT" altLang="it-IT" sz="1800" dirty="0" smtClean="0">
                <a:solidFill>
                  <a:srgbClr val="000000"/>
                </a:solidFill>
                <a:latin typeface="Arial Narrow" panose="020B0606020202030204" pitchFamily="34" charset="0"/>
              </a:rPr>
              <a:t>dello </a:t>
            </a:r>
            <a:r>
              <a:rPr lang="it-IT" altLang="it-IT" sz="1800" dirty="0">
                <a:solidFill>
                  <a:srgbClr val="000000"/>
                </a:solidFill>
                <a:latin typeface="Arial Narrow" panose="020B0606020202030204" pitchFamily="34" charset="0"/>
              </a:rPr>
              <a:t>scostamento </a:t>
            </a:r>
            <a:r>
              <a:rPr lang="it-IT" altLang="it-IT" sz="1800" dirty="0" smtClean="0">
                <a:solidFill>
                  <a:srgbClr val="000000"/>
                </a:solidFill>
                <a:latin typeface="Arial Narrow" panose="020B0606020202030204" pitchFamily="34" charset="0"/>
              </a:rPr>
              <a:t>registrato, da effettuarsi </a:t>
            </a:r>
            <a:r>
              <a:rPr lang="it-IT" altLang="it-IT" sz="1800" b="1" dirty="0">
                <a:solidFill>
                  <a:srgbClr val="000000"/>
                </a:solidFill>
                <a:latin typeface="Arial Narrow" panose="020B0606020202030204" pitchFamily="34" charset="0"/>
              </a:rPr>
              <a:t>in quote costanti </a:t>
            </a:r>
            <a:r>
              <a:rPr lang="it-IT" altLang="it-IT" sz="1800" dirty="0" smtClean="0">
                <a:solidFill>
                  <a:srgbClr val="000000"/>
                </a:solidFill>
                <a:latin typeface="Arial Narrow" panose="020B0606020202030204" pitchFamily="34" charset="0"/>
              </a:rPr>
              <a:t>nel </a:t>
            </a:r>
            <a:r>
              <a:rPr lang="it-IT" altLang="it-IT" sz="1800" b="1" dirty="0">
                <a:solidFill>
                  <a:srgbClr val="000000"/>
                </a:solidFill>
                <a:latin typeface="Arial Narrow" panose="020B0606020202030204" pitchFamily="34" charset="0"/>
              </a:rPr>
              <a:t>triennio successivo </a:t>
            </a:r>
            <a:r>
              <a:rPr lang="it-IT" altLang="it-IT" sz="1800" dirty="0">
                <a:solidFill>
                  <a:srgbClr val="000000"/>
                </a:solidFill>
                <a:latin typeface="Arial Narrow" panose="020B0606020202030204" pitchFamily="34" charset="0"/>
              </a:rPr>
              <a:t>a quello di </a:t>
            </a:r>
            <a:r>
              <a:rPr lang="it-IT" altLang="it-IT" sz="1800" dirty="0" smtClean="0">
                <a:solidFill>
                  <a:srgbClr val="000000"/>
                </a:solidFill>
                <a:latin typeface="Arial Narrow" panose="020B0606020202030204" pitchFamily="34" charset="0"/>
              </a:rPr>
              <a:t>inadempienza </a:t>
            </a:r>
            <a:r>
              <a:rPr lang="it-IT" altLang="it-IT" sz="1800" b="1" dirty="0" smtClean="0">
                <a:solidFill>
                  <a:srgbClr val="000000"/>
                </a:solidFill>
                <a:latin typeface="Arial Narrow" panose="020B0606020202030204" pitchFamily="34" charset="0"/>
              </a:rPr>
              <a:t>(co. 475 lett. a)</a:t>
            </a:r>
            <a:endParaRPr lang="it-IT" altLang="it-IT" sz="1800" b="1" dirty="0">
              <a:solidFill>
                <a:srgbClr val="000000"/>
              </a:solidFill>
              <a:latin typeface="Arial Narrow" panose="020B0606020202030204" pitchFamily="34" charset="0"/>
            </a:endParaRPr>
          </a:p>
          <a:p>
            <a:pPr marL="180975" indent="-180975" algn="just" eaLnBrk="0" fontAlgn="base" hangingPunct="0">
              <a:lnSpc>
                <a:spcPct val="114000"/>
              </a:lnSpc>
              <a:spcBef>
                <a:spcPts val="1200"/>
              </a:spcBef>
              <a:spcAft>
                <a:spcPct val="0"/>
              </a:spcAft>
              <a:buClr>
                <a:srgbClr val="005E7D"/>
              </a:buClr>
              <a:defRPr/>
            </a:pPr>
            <a:r>
              <a:rPr lang="it-IT" altLang="it-IT" sz="1800" dirty="0">
                <a:solidFill>
                  <a:srgbClr val="000000"/>
                </a:solidFill>
                <a:latin typeface="Arial Narrow" panose="020B0606020202030204" pitchFamily="34" charset="0"/>
              </a:rPr>
              <a:t>D</a:t>
            </a:r>
            <a:r>
              <a:rPr lang="it-IT" altLang="it-IT" sz="1800" dirty="0" smtClean="0">
                <a:solidFill>
                  <a:srgbClr val="000000"/>
                </a:solidFill>
                <a:latin typeface="Arial Narrow" panose="020B0606020202030204" pitchFamily="34" charset="0"/>
              </a:rPr>
              <a:t>ivieto </a:t>
            </a:r>
            <a:r>
              <a:rPr lang="it-IT" altLang="it-IT" sz="1800" dirty="0">
                <a:solidFill>
                  <a:srgbClr val="000000"/>
                </a:solidFill>
                <a:latin typeface="Arial Narrow" panose="020B0606020202030204" pitchFamily="34" charset="0"/>
              </a:rPr>
              <a:t>di impegnare spese correnti in misura superiore all'importo dei corrispondenti impegni dell'anno precedente ridotti </a:t>
            </a:r>
            <a:r>
              <a:rPr lang="it-IT" altLang="it-IT" sz="1800" dirty="0" smtClean="0">
                <a:solidFill>
                  <a:srgbClr val="000000"/>
                </a:solidFill>
                <a:latin typeface="Arial Narrow" panose="020B0606020202030204" pitchFamily="34" charset="0"/>
              </a:rPr>
              <a:t>dell’1</a:t>
            </a:r>
            <a:r>
              <a:rPr lang="it-IT" altLang="it-IT" sz="1800" dirty="0">
                <a:solidFill>
                  <a:srgbClr val="000000"/>
                </a:solidFill>
                <a:latin typeface="Arial Narrow" panose="020B0606020202030204" pitchFamily="34" charset="0"/>
              </a:rPr>
              <a:t>% </a:t>
            </a:r>
            <a:r>
              <a:rPr lang="it-IT" altLang="it-IT" sz="1800" b="1" dirty="0">
                <a:solidFill>
                  <a:srgbClr val="000000"/>
                </a:solidFill>
                <a:latin typeface="Arial Narrow" panose="020B0606020202030204" pitchFamily="34" charset="0"/>
              </a:rPr>
              <a:t>(co. 475 lett. </a:t>
            </a:r>
            <a:r>
              <a:rPr lang="it-IT" altLang="it-IT" sz="1800" b="1" dirty="0" smtClean="0">
                <a:solidFill>
                  <a:srgbClr val="000000"/>
                </a:solidFill>
                <a:latin typeface="Arial Narrow" panose="020B0606020202030204" pitchFamily="34" charset="0"/>
              </a:rPr>
              <a:t>c)</a:t>
            </a:r>
          </a:p>
          <a:p>
            <a:pPr marL="714375" indent="-341313" algn="just" eaLnBrk="0" fontAlgn="base" hangingPunct="0">
              <a:lnSpc>
                <a:spcPct val="114000"/>
              </a:lnSpc>
              <a:spcBef>
                <a:spcPts val="600"/>
              </a:spcBef>
              <a:spcAft>
                <a:spcPct val="0"/>
              </a:spcAft>
              <a:buFont typeface="Wingdings" panose="05000000000000000000" pitchFamily="2" charset="2"/>
              <a:buChar char="Ø"/>
              <a:tabLst>
                <a:tab pos="714375" algn="l"/>
                <a:tab pos="808038" algn="l"/>
              </a:tabLst>
              <a:defRPr/>
            </a:pPr>
            <a:r>
              <a:rPr lang="it-IT" altLang="it-IT" sz="1800" dirty="0">
                <a:solidFill>
                  <a:srgbClr val="000000"/>
                </a:solidFill>
                <a:latin typeface="Arial Narrow" panose="020B0606020202030204" pitchFamily="34" charset="0"/>
                <a:ea typeface="ヒラギノ角ゴ Pro W3"/>
              </a:rPr>
              <a:t>con riferimento agli impegni riguardanti le funzioni esercitate in entrambi gli esercizi</a:t>
            </a:r>
          </a:p>
          <a:p>
            <a:pPr marL="714375" indent="-341313" algn="just" eaLnBrk="0" fontAlgn="base" hangingPunct="0">
              <a:lnSpc>
                <a:spcPct val="114000"/>
              </a:lnSpc>
              <a:spcBef>
                <a:spcPts val="600"/>
              </a:spcBef>
              <a:spcAft>
                <a:spcPct val="0"/>
              </a:spcAft>
              <a:buFont typeface="Wingdings" panose="05000000000000000000" pitchFamily="2" charset="2"/>
              <a:buChar char="Ø"/>
              <a:tabLst>
                <a:tab pos="714375" algn="l"/>
                <a:tab pos="808038" algn="l"/>
              </a:tabLst>
              <a:defRPr/>
            </a:pPr>
            <a:r>
              <a:rPr lang="it-IT" altLang="it-IT" sz="1800" dirty="0">
                <a:solidFill>
                  <a:srgbClr val="000000"/>
                </a:solidFill>
                <a:latin typeface="Arial Narrow" panose="020B0606020202030204" pitchFamily="34" charset="0"/>
                <a:ea typeface="ヒラギノ角ゴ Pro W3"/>
              </a:rPr>
              <a:t>al netto dei rimborsi allo Stato effettuati come contributo alla finanza pubblica </a:t>
            </a:r>
          </a:p>
          <a:p>
            <a:pPr marL="180975" indent="-180975" algn="just" eaLnBrk="0" fontAlgn="base" hangingPunct="0">
              <a:lnSpc>
                <a:spcPct val="114000"/>
              </a:lnSpc>
              <a:spcBef>
                <a:spcPts val="1200"/>
              </a:spcBef>
              <a:spcAft>
                <a:spcPct val="0"/>
              </a:spcAft>
              <a:buClr>
                <a:srgbClr val="005E7D"/>
              </a:buClr>
              <a:defRPr/>
            </a:pPr>
            <a:r>
              <a:rPr lang="it-IT" altLang="it-IT" sz="1800" dirty="0">
                <a:solidFill>
                  <a:srgbClr val="000000"/>
                </a:solidFill>
                <a:latin typeface="Arial Narrow" panose="020B0606020202030204" pitchFamily="34" charset="0"/>
              </a:rPr>
              <a:t>D</a:t>
            </a:r>
            <a:r>
              <a:rPr lang="it-IT" altLang="it-IT" sz="1800" dirty="0" smtClean="0">
                <a:solidFill>
                  <a:srgbClr val="000000"/>
                </a:solidFill>
                <a:latin typeface="Arial Narrow" panose="020B0606020202030204" pitchFamily="34" charset="0"/>
              </a:rPr>
              <a:t>ivieto </a:t>
            </a:r>
            <a:r>
              <a:rPr lang="it-IT" altLang="it-IT" sz="1800" dirty="0">
                <a:solidFill>
                  <a:srgbClr val="000000"/>
                </a:solidFill>
                <a:latin typeface="Arial Narrow" panose="020B0606020202030204" pitchFamily="34" charset="0"/>
              </a:rPr>
              <a:t>di ricorrere al debito per gli investimenti </a:t>
            </a:r>
            <a:r>
              <a:rPr lang="it-IT" altLang="it-IT" sz="1800" b="1" dirty="0">
                <a:solidFill>
                  <a:srgbClr val="000000"/>
                </a:solidFill>
                <a:latin typeface="Arial Narrow" panose="020B0606020202030204" pitchFamily="34" charset="0"/>
              </a:rPr>
              <a:t>(co. 475 lett. </a:t>
            </a:r>
            <a:r>
              <a:rPr lang="it-IT" altLang="it-IT" sz="1800" b="1" dirty="0" smtClean="0">
                <a:solidFill>
                  <a:srgbClr val="000000"/>
                </a:solidFill>
                <a:latin typeface="Arial Narrow" panose="020B0606020202030204" pitchFamily="34" charset="0"/>
              </a:rPr>
              <a:t>d)</a:t>
            </a:r>
            <a:endParaRPr lang="it-IT" altLang="it-IT" sz="1800" b="1" dirty="0">
              <a:solidFill>
                <a:srgbClr val="000000"/>
              </a:solidFill>
              <a:latin typeface="Arial Narrow" panose="020B0606020202030204" pitchFamily="34" charset="0"/>
            </a:endParaRPr>
          </a:p>
          <a:p>
            <a:pPr marL="180975" indent="-180975" algn="just" eaLnBrk="0" fontAlgn="base" hangingPunct="0">
              <a:lnSpc>
                <a:spcPct val="114000"/>
              </a:lnSpc>
              <a:spcBef>
                <a:spcPts val="1200"/>
              </a:spcBef>
              <a:spcAft>
                <a:spcPct val="0"/>
              </a:spcAft>
              <a:buClr>
                <a:srgbClr val="005E7D"/>
              </a:buClr>
              <a:defRPr/>
            </a:pPr>
            <a:r>
              <a:rPr lang="it-IT" altLang="it-IT" sz="1800" dirty="0">
                <a:solidFill>
                  <a:srgbClr val="000000"/>
                </a:solidFill>
                <a:latin typeface="Arial Narrow" panose="020B0606020202030204" pitchFamily="34" charset="0"/>
              </a:rPr>
              <a:t>D</a:t>
            </a:r>
            <a:r>
              <a:rPr lang="it-IT" altLang="it-IT" sz="1800" dirty="0" smtClean="0">
                <a:solidFill>
                  <a:srgbClr val="000000"/>
                </a:solidFill>
                <a:latin typeface="Arial Narrow" panose="020B0606020202030204" pitchFamily="34" charset="0"/>
              </a:rPr>
              <a:t>ivieto </a:t>
            </a:r>
            <a:r>
              <a:rPr lang="it-IT" altLang="it-IT" sz="1800" dirty="0">
                <a:solidFill>
                  <a:srgbClr val="000000"/>
                </a:solidFill>
                <a:latin typeface="Arial Narrow" panose="020B0606020202030204" pitchFamily="34" charset="0"/>
              </a:rPr>
              <a:t>di assunzioni di personale a qualsiasi titolo </a:t>
            </a:r>
            <a:r>
              <a:rPr lang="it-IT" altLang="it-IT" sz="1800" b="1" dirty="0">
                <a:solidFill>
                  <a:srgbClr val="000000"/>
                </a:solidFill>
                <a:latin typeface="Arial Narrow" panose="020B0606020202030204" pitchFamily="34" charset="0"/>
              </a:rPr>
              <a:t>(co. 475 lett. </a:t>
            </a:r>
            <a:r>
              <a:rPr lang="it-IT" altLang="it-IT" sz="1800" b="1" dirty="0" smtClean="0">
                <a:solidFill>
                  <a:srgbClr val="000000"/>
                </a:solidFill>
                <a:latin typeface="Arial Narrow" panose="020B0606020202030204" pitchFamily="34" charset="0"/>
              </a:rPr>
              <a:t>e)</a:t>
            </a:r>
          </a:p>
          <a:p>
            <a:pPr marL="714375" indent="-341313" algn="just" eaLnBrk="0" fontAlgn="base" hangingPunct="0">
              <a:lnSpc>
                <a:spcPct val="114000"/>
              </a:lnSpc>
              <a:spcBef>
                <a:spcPts val="600"/>
              </a:spcBef>
              <a:spcAft>
                <a:spcPct val="0"/>
              </a:spcAft>
              <a:buFont typeface="Wingdings" panose="05000000000000000000" pitchFamily="2" charset="2"/>
              <a:buChar char="Ø"/>
              <a:tabLst>
                <a:tab pos="714375" algn="l"/>
                <a:tab pos="808038" algn="l"/>
              </a:tabLst>
              <a:defRPr/>
            </a:pPr>
            <a:r>
              <a:rPr lang="it-IT" altLang="it-IT" sz="1800" dirty="0" smtClean="0">
                <a:solidFill>
                  <a:srgbClr val="000000"/>
                </a:solidFill>
                <a:latin typeface="Arial Narrow" panose="020B0606020202030204" pitchFamily="34" charset="0"/>
                <a:ea typeface="ヒラギノ角ゴ Pro W3"/>
              </a:rPr>
              <a:t>ma sono ammessi i contratti fino </a:t>
            </a:r>
            <a:r>
              <a:rPr lang="it-IT" altLang="it-IT" sz="1800" dirty="0">
                <a:solidFill>
                  <a:srgbClr val="000000"/>
                </a:solidFill>
                <a:latin typeface="Arial Narrow" panose="020B0606020202030204" pitchFamily="34" charset="0"/>
                <a:ea typeface="ヒラギノ角ゴ Pro W3"/>
              </a:rPr>
              <a:t>al 31 dicembre </a:t>
            </a:r>
            <a:r>
              <a:rPr lang="it-IT" altLang="it-IT" sz="1800" dirty="0" smtClean="0">
                <a:solidFill>
                  <a:srgbClr val="000000"/>
                </a:solidFill>
                <a:latin typeface="Arial Narrow" panose="020B0606020202030204" pitchFamily="34" charset="0"/>
                <a:ea typeface="ヒラギノ角ゴ Pro W3"/>
              </a:rPr>
              <a:t>dello stesso esercizio</a:t>
            </a:r>
            <a:r>
              <a:rPr lang="it-IT" altLang="it-IT" sz="1800" dirty="0">
                <a:solidFill>
                  <a:srgbClr val="000000"/>
                </a:solidFill>
                <a:latin typeface="Arial Narrow" panose="020B0606020202030204" pitchFamily="34" charset="0"/>
                <a:ea typeface="ヒラギノ角ゴ Pro W3"/>
              </a:rPr>
              <a:t>, </a:t>
            </a:r>
            <a:r>
              <a:rPr lang="it-IT" altLang="it-IT" sz="1800" dirty="0" smtClean="0">
                <a:solidFill>
                  <a:srgbClr val="000000"/>
                </a:solidFill>
                <a:latin typeface="Arial Narrow" panose="020B0606020202030204" pitchFamily="34" charset="0"/>
                <a:ea typeface="ヒラギノ角ゴ Pro W3"/>
              </a:rPr>
              <a:t>per le </a:t>
            </a:r>
            <a:r>
              <a:rPr lang="it-IT" altLang="it-IT" sz="1800" dirty="0">
                <a:solidFill>
                  <a:srgbClr val="000000"/>
                </a:solidFill>
                <a:latin typeface="Arial Narrow" panose="020B0606020202030204" pitchFamily="34" charset="0"/>
                <a:ea typeface="ヒラギノ角ゴ Pro W3"/>
              </a:rPr>
              <a:t>funzioni di protezione civile, polizia locale, istruzione pubblica e sociale</a:t>
            </a:r>
          </a:p>
          <a:p>
            <a:pPr marL="714375" indent="-341313" algn="just" eaLnBrk="0" fontAlgn="base" hangingPunct="0">
              <a:lnSpc>
                <a:spcPct val="114000"/>
              </a:lnSpc>
              <a:spcBef>
                <a:spcPts val="600"/>
              </a:spcBef>
              <a:spcAft>
                <a:spcPct val="0"/>
              </a:spcAft>
              <a:buFont typeface="Wingdings" panose="05000000000000000000" pitchFamily="2" charset="2"/>
              <a:buChar char="Ø"/>
              <a:tabLst>
                <a:tab pos="714375" algn="l"/>
                <a:tab pos="808038" algn="l"/>
              </a:tabLst>
              <a:defRPr/>
            </a:pPr>
            <a:r>
              <a:rPr lang="it-IT" altLang="it-IT" sz="1800" dirty="0">
                <a:solidFill>
                  <a:srgbClr val="000000"/>
                </a:solidFill>
                <a:latin typeface="Arial Narrow" panose="020B0606020202030204" pitchFamily="34" charset="0"/>
                <a:ea typeface="ヒラギノ角ゴ Pro W3"/>
              </a:rPr>
              <a:t>r</a:t>
            </a:r>
            <a:r>
              <a:rPr lang="it-IT" altLang="it-IT" sz="1800" dirty="0" smtClean="0">
                <a:solidFill>
                  <a:srgbClr val="000000"/>
                </a:solidFill>
                <a:latin typeface="Arial Narrow" panose="020B0606020202030204" pitchFamily="34" charset="0"/>
                <a:ea typeface="ヒラギノ角ゴ Pro W3"/>
              </a:rPr>
              <a:t>estano ovviamente in vigore i </a:t>
            </a:r>
            <a:r>
              <a:rPr lang="it-IT" altLang="it-IT" sz="1800" dirty="0">
                <a:solidFill>
                  <a:srgbClr val="000000"/>
                </a:solidFill>
                <a:latin typeface="Arial Narrow" panose="020B0606020202030204" pitchFamily="34" charset="0"/>
                <a:ea typeface="ヒラギノ角ゴ Pro W3"/>
              </a:rPr>
              <a:t>limiti vigenti per le assunzioni a tempo </a:t>
            </a:r>
            <a:r>
              <a:rPr lang="it-IT" altLang="it-IT" sz="1800" dirty="0" smtClean="0">
                <a:solidFill>
                  <a:srgbClr val="000000"/>
                </a:solidFill>
                <a:latin typeface="Arial Narrow" panose="020B0606020202030204" pitchFamily="34" charset="0"/>
                <a:ea typeface="ヒラギノ角ゴ Pro W3"/>
              </a:rPr>
              <a:t>determinato</a:t>
            </a:r>
            <a:endParaRPr lang="it-IT" altLang="it-IT" sz="1800" dirty="0">
              <a:solidFill>
                <a:srgbClr val="000000"/>
              </a:solidFill>
              <a:latin typeface="Arial Narrow" panose="020B0606020202030204" pitchFamily="34" charset="0"/>
              <a:ea typeface="ヒラギノ角ゴ Pro W3"/>
            </a:endParaRPr>
          </a:p>
          <a:p>
            <a:pPr marL="180975" indent="-180975" algn="just" eaLnBrk="0" fontAlgn="base" hangingPunct="0">
              <a:lnSpc>
                <a:spcPct val="114000"/>
              </a:lnSpc>
              <a:spcBef>
                <a:spcPts val="1200"/>
              </a:spcBef>
              <a:spcAft>
                <a:spcPct val="0"/>
              </a:spcAft>
              <a:buClr>
                <a:srgbClr val="005E7D"/>
              </a:buClr>
              <a:defRPr/>
            </a:pPr>
            <a:r>
              <a:rPr lang="it-IT" altLang="it-IT" sz="1800" dirty="0" smtClean="0">
                <a:solidFill>
                  <a:srgbClr val="000000"/>
                </a:solidFill>
                <a:latin typeface="Arial Narrow" panose="020B0606020202030204" pitchFamily="34" charset="0"/>
              </a:rPr>
              <a:t>Nel bilancio </a:t>
            </a:r>
            <a:r>
              <a:rPr lang="it-IT" altLang="it-IT" sz="1800" dirty="0">
                <a:solidFill>
                  <a:srgbClr val="000000"/>
                </a:solidFill>
                <a:latin typeface="Arial Narrow" panose="020B0606020202030204" pitchFamily="34" charset="0"/>
              </a:rPr>
              <a:t>dell’ente </a:t>
            </a:r>
            <a:r>
              <a:rPr lang="it-IT" altLang="it-IT" sz="1800" dirty="0" smtClean="0">
                <a:solidFill>
                  <a:srgbClr val="000000"/>
                </a:solidFill>
                <a:latin typeface="Arial Narrow" panose="020B0606020202030204" pitchFamily="34" charset="0"/>
              </a:rPr>
              <a:t>confluisce il </a:t>
            </a:r>
            <a:r>
              <a:rPr lang="it-IT" altLang="it-IT" sz="1800" dirty="0">
                <a:solidFill>
                  <a:srgbClr val="000000"/>
                </a:solidFill>
                <a:latin typeface="Arial Narrow" panose="020B0606020202030204" pitchFamily="34" charset="0"/>
              </a:rPr>
              <a:t>30% delle indennità di funzione e dei gettoni di presenza spettanti </a:t>
            </a:r>
            <a:r>
              <a:rPr lang="it-IT" altLang="it-IT" sz="1800" dirty="0" smtClean="0">
                <a:solidFill>
                  <a:srgbClr val="000000"/>
                </a:solidFill>
                <a:latin typeface="Arial Narrow" panose="020B0606020202030204" pitchFamily="34" charset="0"/>
              </a:rPr>
              <a:t>agli </a:t>
            </a:r>
            <a:r>
              <a:rPr lang="it-IT" altLang="it-IT" sz="1800" dirty="0">
                <a:solidFill>
                  <a:srgbClr val="000000"/>
                </a:solidFill>
                <a:latin typeface="Arial Narrow" panose="020B0606020202030204" pitchFamily="34" charset="0"/>
              </a:rPr>
              <a:t>amministratori in carica nell’esercizio della violazione </a:t>
            </a:r>
            <a:r>
              <a:rPr lang="it-IT" altLang="it-IT" sz="1800" b="1" dirty="0">
                <a:solidFill>
                  <a:srgbClr val="000000"/>
                </a:solidFill>
                <a:latin typeface="Arial Narrow" panose="020B0606020202030204" pitchFamily="34" charset="0"/>
              </a:rPr>
              <a:t>(co. 475 lett. </a:t>
            </a:r>
            <a:r>
              <a:rPr lang="it-IT" altLang="it-IT" sz="1800" b="1" dirty="0" smtClean="0">
                <a:solidFill>
                  <a:srgbClr val="000000"/>
                </a:solidFill>
                <a:latin typeface="Arial Narrow" panose="020B0606020202030204" pitchFamily="34" charset="0"/>
              </a:rPr>
              <a:t>f)</a:t>
            </a:r>
            <a:endParaRPr lang="it-IT" altLang="it-IT" sz="1800" b="1" dirty="0">
              <a:solidFill>
                <a:srgbClr val="000000"/>
              </a:solidFill>
              <a:latin typeface="Arial Narrow" panose="020B0606020202030204" pitchFamily="34" charset="0"/>
            </a:endParaRPr>
          </a:p>
        </p:txBody>
      </p:sp>
      <p:sp>
        <p:nvSpPr>
          <p:cNvPr id="16388" name="Rectangle 2"/>
          <p:cNvSpPr>
            <a:spLocks noGrp="1" noChangeArrowheads="1"/>
          </p:cNvSpPr>
          <p:nvPr>
            <p:ph type="title"/>
          </p:nvPr>
        </p:nvSpPr>
        <p:spPr>
          <a:xfrm>
            <a:off x="576626" y="502970"/>
            <a:ext cx="7958137" cy="519113"/>
          </a:xfrm>
        </p:spPr>
        <p:txBody>
          <a:bodyPr/>
          <a:lstStyle/>
          <a:p>
            <a:pPr eaLnBrk="1" hangingPunct="1"/>
            <a:r>
              <a:rPr lang="it-IT" altLang="it-IT" sz="2600" dirty="0" smtClean="0">
                <a:latin typeface="Arial" pitchFamily="34" charset="0"/>
              </a:rPr>
              <a:t>Focus sulle sanzioni per il triennio 2017-2019</a:t>
            </a:r>
          </a:p>
        </p:txBody>
      </p:sp>
    </p:spTree>
    <p:extLst>
      <p:ext uri="{BB962C8B-B14F-4D97-AF65-F5344CB8AC3E}">
        <p14:creationId xmlns:p14="http://schemas.microsoft.com/office/powerpoint/2010/main" val="16811979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6B21CB50-98B1-4564-9E58-E9130B0B4A6D}" type="slidenum">
              <a:rPr lang="it-IT" altLang="it-IT" sz="1200" smtClean="0">
                <a:solidFill>
                  <a:srgbClr val="000000"/>
                </a:solidFill>
              </a:rPr>
              <a:pPr/>
              <a:t>69</a:t>
            </a:fld>
            <a:endParaRPr lang="it-IT" altLang="it-IT" sz="1200" dirty="0" smtClean="0">
              <a:solidFill>
                <a:srgbClr val="000000"/>
              </a:solidFill>
            </a:endParaRPr>
          </a:p>
        </p:txBody>
      </p:sp>
      <p:sp>
        <p:nvSpPr>
          <p:cNvPr id="17411" name="Rectangle 3"/>
          <p:cNvSpPr txBox="1">
            <a:spLocks noChangeArrowheads="1"/>
          </p:cNvSpPr>
          <p:nvPr/>
        </p:nvSpPr>
        <p:spPr bwMode="auto">
          <a:xfrm>
            <a:off x="671514" y="1350962"/>
            <a:ext cx="7918449"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180000" indent="-180000" algn="just" fontAlgn="base">
              <a:lnSpc>
                <a:spcPct val="114000"/>
              </a:lnSpc>
              <a:spcBef>
                <a:spcPts val="1800"/>
              </a:spcBef>
              <a:spcAft>
                <a:spcPct val="0"/>
              </a:spcAft>
              <a:buClr>
                <a:srgbClr val="005E7D"/>
              </a:buClr>
              <a:buFont typeface="Arial" panose="020B0604020202020204" pitchFamily="34" charset="0"/>
              <a:buChar char="•"/>
            </a:pPr>
            <a:r>
              <a:rPr lang="it-IT" altLang="it-IT" sz="1800" dirty="0">
                <a:solidFill>
                  <a:srgbClr val="000000"/>
                </a:solidFill>
                <a:latin typeface="Arial Narrow" panose="020B0606020202030204" pitchFamily="34" charset="0"/>
                <a:cs typeface="Arial" pitchFamily="34" charset="0"/>
              </a:rPr>
              <a:t>In caso di </a:t>
            </a:r>
            <a:r>
              <a:rPr lang="it-IT" altLang="it-IT" sz="1800" b="1" dirty="0">
                <a:solidFill>
                  <a:srgbClr val="000000"/>
                </a:solidFill>
                <a:latin typeface="Arial Narrow" panose="020B0606020202030204" pitchFamily="34" charset="0"/>
                <a:cs typeface="Arial" pitchFamily="34" charset="0"/>
              </a:rPr>
              <a:t>mancato rispetto del saldo per un importo inferiore al 3%</a:t>
            </a:r>
            <a:r>
              <a:rPr lang="it-IT" altLang="it-IT" sz="1800" dirty="0">
                <a:solidFill>
                  <a:srgbClr val="000000"/>
                </a:solidFill>
                <a:latin typeface="Arial Narrow" panose="020B0606020202030204" pitchFamily="34" charset="0"/>
                <a:cs typeface="Arial" pitchFamily="34" charset="0"/>
              </a:rPr>
              <a:t> </a:t>
            </a:r>
            <a:r>
              <a:rPr lang="it-IT" altLang="it-IT" sz="1800" dirty="0" smtClean="0">
                <a:solidFill>
                  <a:srgbClr val="000000"/>
                </a:solidFill>
                <a:latin typeface="Arial Narrow" panose="020B0606020202030204" pitchFamily="34" charset="0"/>
                <a:cs typeface="Arial" pitchFamily="34" charset="0"/>
              </a:rPr>
              <a:t>delle </a:t>
            </a:r>
            <a:r>
              <a:rPr lang="it-IT" altLang="it-IT" sz="1800" dirty="0">
                <a:solidFill>
                  <a:srgbClr val="000000"/>
                </a:solidFill>
                <a:latin typeface="Arial Narrow" panose="020B0606020202030204" pitchFamily="34" charset="0"/>
                <a:cs typeface="Arial" pitchFamily="34" charset="0"/>
              </a:rPr>
              <a:t>entrate </a:t>
            </a:r>
            <a:r>
              <a:rPr lang="it-IT" altLang="it-IT" sz="1800" dirty="0" smtClean="0">
                <a:solidFill>
                  <a:srgbClr val="000000"/>
                </a:solidFill>
                <a:latin typeface="Arial Narrow" panose="020B0606020202030204" pitchFamily="34" charset="0"/>
                <a:cs typeface="Arial" pitchFamily="34" charset="0"/>
              </a:rPr>
              <a:t>finali accertate </a:t>
            </a:r>
            <a:r>
              <a:rPr lang="it-IT" altLang="it-IT" sz="1800" b="1" dirty="0" smtClean="0">
                <a:solidFill>
                  <a:srgbClr val="000000"/>
                </a:solidFill>
                <a:latin typeface="Arial Narrow" panose="020B0606020202030204" pitchFamily="34" charset="0"/>
                <a:cs typeface="Arial" pitchFamily="34" charset="0"/>
              </a:rPr>
              <a:t>(co. 476)</a:t>
            </a:r>
            <a:r>
              <a:rPr lang="it-IT" altLang="it-IT" sz="1800" dirty="0" smtClean="0">
                <a:solidFill>
                  <a:srgbClr val="000000"/>
                </a:solidFill>
                <a:latin typeface="Arial Narrow" panose="020B0606020202030204" pitchFamily="34" charset="0"/>
                <a:cs typeface="Arial" pitchFamily="34" charset="0"/>
              </a:rPr>
              <a:t>: </a:t>
            </a:r>
            <a:endParaRPr lang="it-IT" altLang="it-IT" sz="1800" dirty="0">
              <a:solidFill>
                <a:srgbClr val="000000"/>
              </a:solidFill>
              <a:latin typeface="Arial Narrow" panose="020B0606020202030204" pitchFamily="34" charset="0"/>
              <a:cs typeface="Arial" pitchFamily="34" charset="0"/>
            </a:endParaRPr>
          </a:p>
          <a:p>
            <a:pPr marL="714375" indent="-341313" algn="just" fontAlgn="base">
              <a:lnSpc>
                <a:spcPct val="114000"/>
              </a:lnSpc>
              <a:spcBef>
                <a:spcPts val="1200"/>
              </a:spcBef>
              <a:spcAft>
                <a:spcPct val="0"/>
              </a:spcAft>
              <a:buFont typeface="Wingdings" panose="05000000000000000000" pitchFamily="2" charset="2"/>
              <a:buChar char="Ø"/>
              <a:tabLst>
                <a:tab pos="714375" algn="l"/>
                <a:tab pos="808038" algn="l"/>
              </a:tabLst>
              <a:defRPr/>
            </a:pPr>
            <a:r>
              <a:rPr lang="it-IT" altLang="it-IT" sz="1800" dirty="0">
                <a:solidFill>
                  <a:srgbClr val="000000"/>
                </a:solidFill>
                <a:latin typeface="Arial Narrow" panose="020B0606020202030204" pitchFamily="34" charset="0"/>
                <a:cs typeface="Arial" pitchFamily="34" charset="0"/>
              </a:rPr>
              <a:t>il limite agli impegni di parte corrente è pari all'importo dei </a:t>
            </a:r>
            <a:r>
              <a:rPr lang="it-IT" altLang="it-IT" sz="1800">
                <a:solidFill>
                  <a:srgbClr val="000000"/>
                </a:solidFill>
                <a:latin typeface="Arial Narrow" panose="020B0606020202030204" pitchFamily="34" charset="0"/>
                <a:cs typeface="Arial" pitchFamily="34" charset="0"/>
              </a:rPr>
              <a:t>corrispondenti </a:t>
            </a:r>
            <a:r>
              <a:rPr lang="it-IT" altLang="it-IT" sz="1800" smtClean="0">
                <a:solidFill>
                  <a:srgbClr val="000000"/>
                </a:solidFill>
                <a:latin typeface="Arial Narrow" panose="020B0606020202030204" pitchFamily="34" charset="0"/>
                <a:cs typeface="Arial" pitchFamily="34" charset="0"/>
              </a:rPr>
              <a:t>impegni     </a:t>
            </a:r>
            <a:r>
              <a:rPr lang="it-IT" altLang="it-IT" sz="1800" dirty="0" smtClean="0">
                <a:solidFill>
                  <a:srgbClr val="000000"/>
                </a:solidFill>
                <a:latin typeface="Arial Narrow" panose="020B0606020202030204" pitchFamily="34" charset="0"/>
                <a:cs typeface="Arial" pitchFamily="34" charset="0"/>
              </a:rPr>
              <a:t>dell'anno precedente </a:t>
            </a:r>
            <a:r>
              <a:rPr lang="it-IT" altLang="it-IT" sz="1800" b="1" i="1" dirty="0" smtClean="0">
                <a:solidFill>
                  <a:srgbClr val="000000"/>
                </a:solidFill>
                <a:latin typeface="Arial Narrow" panose="020B0606020202030204" pitchFamily="34" charset="0"/>
                <a:cs typeface="Arial" pitchFamily="34" charset="0"/>
              </a:rPr>
              <a:t>(cfr. lett. c) co. 13)</a:t>
            </a:r>
            <a:endParaRPr lang="it-IT" altLang="it-IT" sz="1800" b="1" i="1" dirty="0">
              <a:solidFill>
                <a:srgbClr val="000000"/>
              </a:solidFill>
              <a:latin typeface="Arial Narrow" panose="020B0606020202030204" pitchFamily="34" charset="0"/>
              <a:cs typeface="Arial" pitchFamily="34" charset="0"/>
            </a:endParaRPr>
          </a:p>
          <a:p>
            <a:pPr marL="714375" indent="-341313" algn="just" fontAlgn="base">
              <a:lnSpc>
                <a:spcPct val="114000"/>
              </a:lnSpc>
              <a:spcBef>
                <a:spcPts val="1200"/>
              </a:spcBef>
              <a:spcAft>
                <a:spcPct val="0"/>
              </a:spcAft>
              <a:buFont typeface="Wingdings" panose="05000000000000000000" pitchFamily="2" charset="2"/>
              <a:buChar char="Ø"/>
              <a:tabLst>
                <a:tab pos="714375" algn="l"/>
                <a:tab pos="808038" algn="l"/>
              </a:tabLst>
              <a:defRPr/>
            </a:pPr>
            <a:r>
              <a:rPr lang="it-IT" altLang="it-IT" sz="1800" dirty="0">
                <a:solidFill>
                  <a:srgbClr val="000000"/>
                </a:solidFill>
                <a:latin typeface="Arial Narrow" panose="020B0606020202030204" pitchFamily="34" charset="0"/>
                <a:cs typeface="Arial" pitchFamily="34" charset="0"/>
              </a:rPr>
              <a:t>il divieto di assumere è riferito </a:t>
            </a:r>
            <a:r>
              <a:rPr lang="it-IT" altLang="it-IT" sz="1800" dirty="0" smtClean="0">
                <a:solidFill>
                  <a:srgbClr val="000000"/>
                </a:solidFill>
                <a:latin typeface="Arial Narrow" panose="020B0606020202030204" pitchFamily="34" charset="0"/>
                <a:cs typeface="Arial" pitchFamily="34" charset="0"/>
              </a:rPr>
              <a:t>solo e soltanto alle assunzioni </a:t>
            </a:r>
            <a:r>
              <a:rPr lang="it-IT" altLang="it-IT" sz="1800" dirty="0">
                <a:solidFill>
                  <a:srgbClr val="000000"/>
                </a:solidFill>
                <a:latin typeface="Arial Narrow" panose="020B0606020202030204" pitchFamily="34" charset="0"/>
                <a:cs typeface="Arial" pitchFamily="34" charset="0"/>
              </a:rPr>
              <a:t>di personale a tempo indeterminato </a:t>
            </a:r>
            <a:r>
              <a:rPr lang="it-IT" altLang="it-IT" sz="1800" b="1" i="1" dirty="0">
                <a:solidFill>
                  <a:srgbClr val="000000"/>
                </a:solidFill>
                <a:latin typeface="Arial Narrow" panose="020B0606020202030204" pitchFamily="34" charset="0"/>
                <a:cs typeface="Arial" pitchFamily="34" charset="0"/>
              </a:rPr>
              <a:t>(cfr. lett. </a:t>
            </a:r>
            <a:r>
              <a:rPr lang="it-IT" altLang="it-IT" sz="1800" b="1" i="1" dirty="0" smtClean="0">
                <a:solidFill>
                  <a:srgbClr val="000000"/>
                </a:solidFill>
                <a:latin typeface="Arial Narrow" panose="020B0606020202030204" pitchFamily="34" charset="0"/>
                <a:cs typeface="Arial" pitchFamily="34" charset="0"/>
              </a:rPr>
              <a:t>e) </a:t>
            </a:r>
            <a:r>
              <a:rPr lang="it-IT" altLang="it-IT" sz="1800" b="1" i="1" dirty="0">
                <a:solidFill>
                  <a:srgbClr val="000000"/>
                </a:solidFill>
                <a:latin typeface="Arial Narrow" panose="020B0606020202030204" pitchFamily="34" charset="0"/>
                <a:cs typeface="Arial" pitchFamily="34" charset="0"/>
              </a:rPr>
              <a:t>co. 13)</a:t>
            </a:r>
          </a:p>
          <a:p>
            <a:pPr marL="714375" indent="-341313" algn="just" fontAlgn="base">
              <a:lnSpc>
                <a:spcPct val="114000"/>
              </a:lnSpc>
              <a:spcBef>
                <a:spcPts val="1200"/>
              </a:spcBef>
              <a:spcAft>
                <a:spcPct val="0"/>
              </a:spcAft>
              <a:buFont typeface="Wingdings" panose="05000000000000000000" pitchFamily="2" charset="2"/>
              <a:buChar char="Ø"/>
              <a:tabLst>
                <a:tab pos="714375" algn="l"/>
                <a:tab pos="808038" algn="l"/>
              </a:tabLst>
              <a:defRPr/>
            </a:pPr>
            <a:r>
              <a:rPr lang="it-IT" altLang="it-IT" sz="1800" dirty="0">
                <a:solidFill>
                  <a:srgbClr val="000000"/>
                </a:solidFill>
                <a:latin typeface="Arial Narrow" panose="020B0606020202030204" pitchFamily="34" charset="0"/>
                <a:cs typeface="Arial" pitchFamily="34" charset="0"/>
              </a:rPr>
              <a:t>la riduzione agli amministratori è nel limite del 10% </a:t>
            </a:r>
            <a:r>
              <a:rPr lang="it-IT" altLang="it-IT" sz="1800" b="1" i="1" dirty="0">
                <a:solidFill>
                  <a:srgbClr val="000000"/>
                </a:solidFill>
                <a:latin typeface="Arial Narrow" panose="020B0606020202030204" pitchFamily="34" charset="0"/>
                <a:cs typeface="Arial" pitchFamily="34" charset="0"/>
              </a:rPr>
              <a:t>(cfr. lett. </a:t>
            </a:r>
            <a:r>
              <a:rPr lang="it-IT" altLang="it-IT" sz="1800" b="1" i="1" dirty="0" smtClean="0">
                <a:solidFill>
                  <a:srgbClr val="000000"/>
                </a:solidFill>
                <a:latin typeface="Arial Narrow" panose="020B0606020202030204" pitchFamily="34" charset="0"/>
                <a:cs typeface="Arial" pitchFamily="34" charset="0"/>
              </a:rPr>
              <a:t>f) </a:t>
            </a:r>
            <a:r>
              <a:rPr lang="it-IT" altLang="it-IT" sz="1800" b="1" i="1" dirty="0">
                <a:solidFill>
                  <a:srgbClr val="000000"/>
                </a:solidFill>
                <a:latin typeface="Arial Narrow" panose="020B0606020202030204" pitchFamily="34" charset="0"/>
                <a:cs typeface="Arial" pitchFamily="34" charset="0"/>
              </a:rPr>
              <a:t>co. 13)</a:t>
            </a:r>
            <a:endParaRPr lang="it-IT" altLang="it-IT" sz="1800" b="1" i="1" dirty="0" smtClean="0">
              <a:solidFill>
                <a:srgbClr val="000000"/>
              </a:solidFill>
              <a:latin typeface="Arial Narrow" panose="020B0606020202030204" pitchFamily="34" charset="0"/>
              <a:cs typeface="Arial" pitchFamily="34" charset="0"/>
            </a:endParaRPr>
          </a:p>
          <a:p>
            <a:pPr marL="180000" indent="-180000" algn="just" fontAlgn="base">
              <a:lnSpc>
                <a:spcPct val="114000"/>
              </a:lnSpc>
              <a:spcBef>
                <a:spcPts val="1800"/>
              </a:spcBef>
              <a:spcAft>
                <a:spcPct val="0"/>
              </a:spcAft>
              <a:buClr>
                <a:srgbClr val="005E7D"/>
              </a:buClr>
              <a:buFont typeface="Arial" panose="020B0604020202020204" pitchFamily="34" charset="0"/>
              <a:buChar char="•"/>
            </a:pPr>
            <a:r>
              <a:rPr lang="it-IT" altLang="it-IT" sz="1800" dirty="0">
                <a:solidFill>
                  <a:srgbClr val="000000"/>
                </a:solidFill>
                <a:latin typeface="Arial Narrow" panose="020B0606020202030204" pitchFamily="34" charset="0"/>
                <a:cs typeface="Arial" pitchFamily="34" charset="0"/>
              </a:rPr>
              <a:t>In caso di </a:t>
            </a:r>
            <a:r>
              <a:rPr lang="it-IT" altLang="it-IT" sz="1800" b="1" i="1" dirty="0">
                <a:solidFill>
                  <a:srgbClr val="000000"/>
                </a:solidFill>
                <a:latin typeface="Arial Narrow" panose="020B0606020202030204" pitchFamily="34" charset="0"/>
                <a:cs typeface="Arial" pitchFamily="34" charset="0"/>
              </a:rPr>
              <a:t>overshooting</a:t>
            </a:r>
            <a:r>
              <a:rPr lang="it-IT" altLang="it-IT" sz="1800" b="1" dirty="0">
                <a:solidFill>
                  <a:srgbClr val="000000"/>
                </a:solidFill>
                <a:latin typeface="Arial Narrow" panose="020B0606020202030204" pitchFamily="34" charset="0"/>
                <a:cs typeface="Arial" pitchFamily="34" charset="0"/>
              </a:rPr>
              <a:t> inferiore all’1%</a:t>
            </a:r>
            <a:r>
              <a:rPr lang="it-IT" altLang="it-IT" sz="1800" dirty="0">
                <a:solidFill>
                  <a:srgbClr val="000000"/>
                </a:solidFill>
                <a:latin typeface="Arial Narrow" panose="020B0606020202030204" pitchFamily="34" charset="0"/>
                <a:cs typeface="Arial" pitchFamily="34" charset="0"/>
              </a:rPr>
              <a:t> </a:t>
            </a:r>
            <a:r>
              <a:rPr lang="it-IT" altLang="it-IT" sz="1800" dirty="0" smtClean="0">
                <a:solidFill>
                  <a:srgbClr val="000000"/>
                </a:solidFill>
                <a:latin typeface="Arial Narrow" panose="020B0606020202030204" pitchFamily="34" charset="0"/>
                <a:cs typeface="Arial" pitchFamily="34" charset="0"/>
              </a:rPr>
              <a:t>delle </a:t>
            </a:r>
            <a:r>
              <a:rPr lang="it-IT" altLang="it-IT" sz="1800" dirty="0">
                <a:solidFill>
                  <a:srgbClr val="000000"/>
                </a:solidFill>
                <a:latin typeface="Arial Narrow" panose="020B0606020202030204" pitchFamily="34" charset="0"/>
                <a:cs typeface="Arial" pitchFamily="34" charset="0"/>
              </a:rPr>
              <a:t>entrate </a:t>
            </a:r>
            <a:r>
              <a:rPr lang="it-IT" altLang="it-IT" sz="1800" dirty="0" smtClean="0">
                <a:solidFill>
                  <a:srgbClr val="000000"/>
                </a:solidFill>
                <a:latin typeface="Arial Narrow" panose="020B0606020202030204" pitchFamily="34" charset="0"/>
                <a:cs typeface="Arial" pitchFamily="34" charset="0"/>
              </a:rPr>
              <a:t>finali </a:t>
            </a:r>
            <a:r>
              <a:rPr lang="it-IT" altLang="it-IT" sz="1800" dirty="0">
                <a:solidFill>
                  <a:srgbClr val="000000"/>
                </a:solidFill>
                <a:latin typeface="Arial Narrow" panose="020B0606020202030204" pitchFamily="34" charset="0"/>
                <a:cs typeface="Arial" pitchFamily="34" charset="0"/>
              </a:rPr>
              <a:t>accertate </a:t>
            </a:r>
            <a:r>
              <a:rPr lang="it-IT" altLang="it-IT" sz="1800" b="1" dirty="0">
                <a:solidFill>
                  <a:srgbClr val="000000"/>
                </a:solidFill>
                <a:latin typeface="Arial Narrow" panose="020B0606020202030204" pitchFamily="34" charset="0"/>
                <a:cs typeface="Arial" pitchFamily="34" charset="0"/>
              </a:rPr>
              <a:t>(co. 479 lett. </a:t>
            </a:r>
            <a:r>
              <a:rPr lang="it-IT" altLang="it-IT" sz="1800" b="1" dirty="0" smtClean="0">
                <a:solidFill>
                  <a:srgbClr val="000000"/>
                </a:solidFill>
                <a:latin typeface="Arial Narrow" panose="020B0606020202030204" pitchFamily="34" charset="0"/>
                <a:cs typeface="Arial" pitchFamily="34" charset="0"/>
              </a:rPr>
              <a:t>d)</a:t>
            </a:r>
            <a:endParaRPr lang="it-IT" altLang="it-IT" sz="1800" b="1" dirty="0">
              <a:solidFill>
                <a:srgbClr val="000000"/>
              </a:solidFill>
              <a:latin typeface="Arial Narrow" panose="020B0606020202030204" pitchFamily="34" charset="0"/>
              <a:cs typeface="Arial" pitchFamily="34" charset="0"/>
            </a:endParaRPr>
          </a:p>
          <a:p>
            <a:pPr marL="714375" indent="-341313" algn="just" fontAlgn="base">
              <a:lnSpc>
                <a:spcPct val="114000"/>
              </a:lnSpc>
              <a:spcBef>
                <a:spcPts val="1200"/>
              </a:spcBef>
              <a:spcAft>
                <a:spcPct val="0"/>
              </a:spcAft>
              <a:buFont typeface="Wingdings" panose="05000000000000000000" pitchFamily="2" charset="2"/>
              <a:buChar char="Ø"/>
              <a:tabLst>
                <a:tab pos="714375" algn="l"/>
                <a:tab pos="808038" algn="l"/>
              </a:tabLst>
              <a:defRPr/>
            </a:pPr>
            <a:r>
              <a:rPr lang="it-IT" altLang="it-IT" sz="1800" dirty="0">
                <a:solidFill>
                  <a:srgbClr val="000000"/>
                </a:solidFill>
                <a:latin typeface="Arial Narrow" panose="020B0606020202030204" pitchFamily="34" charset="0"/>
                <a:cs typeface="Arial" pitchFamily="34" charset="0"/>
              </a:rPr>
              <a:t>la quota del </a:t>
            </a:r>
            <a:r>
              <a:rPr lang="it-IT" altLang="it-IT" sz="1800" b="1" i="1" dirty="0">
                <a:solidFill>
                  <a:srgbClr val="000000"/>
                </a:solidFill>
                <a:latin typeface="Arial Narrow" panose="020B0606020202030204" pitchFamily="34" charset="0"/>
                <a:cs typeface="Arial" pitchFamily="34" charset="0"/>
              </a:rPr>
              <a:t>turn over</a:t>
            </a:r>
            <a:r>
              <a:rPr lang="it-IT" altLang="it-IT" sz="1800" b="1" dirty="0">
                <a:solidFill>
                  <a:srgbClr val="000000"/>
                </a:solidFill>
                <a:latin typeface="Arial Narrow" panose="020B0606020202030204" pitchFamily="34" charset="0"/>
                <a:cs typeface="Arial" pitchFamily="34" charset="0"/>
              </a:rPr>
              <a:t> </a:t>
            </a:r>
            <a:r>
              <a:rPr lang="it-IT" altLang="it-IT" sz="1800" dirty="0" smtClean="0">
                <a:solidFill>
                  <a:srgbClr val="000000"/>
                </a:solidFill>
                <a:latin typeface="Arial Narrow" panose="020B0606020202030204" pitchFamily="34" charset="0"/>
                <a:cs typeface="Arial" pitchFamily="34" charset="0"/>
              </a:rPr>
              <a:t>è innalzata </a:t>
            </a:r>
            <a:r>
              <a:rPr lang="it-IT" altLang="it-IT" sz="1800" b="1" dirty="0" smtClean="0">
                <a:solidFill>
                  <a:srgbClr val="000000"/>
                </a:solidFill>
                <a:latin typeface="Arial Narrow" panose="020B0606020202030204" pitchFamily="34" charset="0"/>
                <a:cs typeface="Arial" pitchFamily="34" charset="0"/>
              </a:rPr>
              <a:t>al</a:t>
            </a:r>
            <a:r>
              <a:rPr lang="it-IT" altLang="it-IT" sz="1800" dirty="0" smtClean="0">
                <a:solidFill>
                  <a:srgbClr val="000000"/>
                </a:solidFill>
                <a:latin typeface="Arial Narrow" panose="020B0606020202030204" pitchFamily="34" charset="0"/>
                <a:cs typeface="Arial" pitchFamily="34" charset="0"/>
              </a:rPr>
              <a:t> </a:t>
            </a:r>
            <a:r>
              <a:rPr lang="it-IT" altLang="it-IT" sz="1800" b="1" dirty="0">
                <a:solidFill>
                  <a:srgbClr val="000000"/>
                </a:solidFill>
                <a:latin typeface="Arial Narrow" panose="020B0606020202030204" pitchFamily="34" charset="0"/>
                <a:cs typeface="Arial" pitchFamily="34" charset="0"/>
              </a:rPr>
              <a:t>75% </a:t>
            </a:r>
            <a:endParaRPr lang="it-IT" altLang="it-IT" sz="1800" b="1" dirty="0" smtClean="0">
              <a:solidFill>
                <a:srgbClr val="000000"/>
              </a:solidFill>
              <a:latin typeface="Arial Narrow" panose="020B0606020202030204" pitchFamily="34" charset="0"/>
              <a:cs typeface="Arial" pitchFamily="34" charset="0"/>
            </a:endParaRPr>
          </a:p>
          <a:p>
            <a:pPr marL="180000" indent="-180000" algn="just" fontAlgn="base">
              <a:lnSpc>
                <a:spcPct val="114000"/>
              </a:lnSpc>
              <a:spcBef>
                <a:spcPts val="1800"/>
              </a:spcBef>
              <a:spcAft>
                <a:spcPct val="0"/>
              </a:spcAft>
              <a:buClr>
                <a:srgbClr val="005E7D"/>
              </a:buClr>
              <a:buFont typeface="Arial" panose="020B0604020202020204" pitchFamily="34" charset="0"/>
              <a:buChar char="•"/>
              <a:tabLst>
                <a:tab pos="714375" algn="l"/>
                <a:tab pos="808038" algn="l"/>
              </a:tabLst>
              <a:defRPr/>
            </a:pPr>
            <a:r>
              <a:rPr lang="it-IT" altLang="it-IT" sz="1800" b="1" i="1" dirty="0">
                <a:solidFill>
                  <a:srgbClr val="000000"/>
                </a:solidFill>
                <a:latin typeface="Arial Narrow" panose="020B0606020202030204" pitchFamily="34" charset="0"/>
                <a:ea typeface="ヒラギノ角ゴ Pro W3" charset="-128"/>
                <a:cs typeface="Arial" charset="0"/>
              </a:rPr>
              <a:t>Premialità.</a:t>
            </a:r>
            <a:r>
              <a:rPr lang="it-IT" altLang="it-IT" sz="1800" b="1" i="1" dirty="0" smtClean="0">
                <a:solidFill>
                  <a:srgbClr val="000000"/>
                </a:solidFill>
                <a:latin typeface="Arial Narrow" panose="020B0606020202030204" pitchFamily="34" charset="0"/>
                <a:cs typeface="Arial" pitchFamily="34" charset="0"/>
              </a:rPr>
              <a:t> </a:t>
            </a:r>
            <a:r>
              <a:rPr lang="it-IT" altLang="it-IT" sz="1800" dirty="0" smtClean="0">
                <a:solidFill>
                  <a:srgbClr val="000000"/>
                </a:solidFill>
                <a:latin typeface="Arial Narrow" panose="020B0606020202030204" pitchFamily="34" charset="0"/>
                <a:cs typeface="Arial" pitchFamily="34" charset="0"/>
              </a:rPr>
              <a:t>L’importo della sanzione economica dovuta agli sforamenti viene redistribuito in spazi </a:t>
            </a:r>
            <a:r>
              <a:rPr lang="it-IT" altLang="it-IT" sz="1800" dirty="0">
                <a:solidFill>
                  <a:srgbClr val="000000"/>
                </a:solidFill>
                <a:latin typeface="Arial Narrow" panose="020B0606020202030204" pitchFamily="34" charset="0"/>
                <a:cs typeface="Arial" pitchFamily="34" charset="0"/>
              </a:rPr>
              <a:t>finanziari per investimenti esclusivamente </a:t>
            </a:r>
            <a:r>
              <a:rPr lang="it-IT" altLang="it-IT" sz="1800" b="1" dirty="0">
                <a:solidFill>
                  <a:srgbClr val="000000"/>
                </a:solidFill>
                <a:latin typeface="Arial Narrow" panose="020B0606020202030204" pitchFamily="34" charset="0"/>
                <a:cs typeface="Arial" pitchFamily="34" charset="0"/>
              </a:rPr>
              <a:t>a favore degli enti che rispettano il </a:t>
            </a:r>
            <a:r>
              <a:rPr lang="it-IT" altLang="it-IT" sz="1800" b="1" dirty="0" smtClean="0">
                <a:solidFill>
                  <a:srgbClr val="000000"/>
                </a:solidFill>
                <a:latin typeface="Arial Narrow" panose="020B0606020202030204" pitchFamily="34" charset="0"/>
                <a:cs typeface="Arial" pitchFamily="34" charset="0"/>
              </a:rPr>
              <a:t>saldo e presentano un saldo finale di cassa non negativo (co. 479 lett. b)</a:t>
            </a:r>
            <a:endParaRPr lang="it-IT" altLang="it-IT" sz="1800" b="1" dirty="0">
              <a:solidFill>
                <a:srgbClr val="000000"/>
              </a:solidFill>
              <a:latin typeface="Arial Narrow" panose="020B0606020202030204" pitchFamily="34" charset="0"/>
              <a:cs typeface="Arial" pitchFamily="34" charset="0"/>
            </a:endParaRPr>
          </a:p>
          <a:p>
            <a:pPr eaLnBrk="1" fontAlgn="base" hangingPunct="1">
              <a:lnSpc>
                <a:spcPct val="114000"/>
              </a:lnSpc>
              <a:spcBef>
                <a:spcPts val="1800"/>
              </a:spcBef>
              <a:spcAft>
                <a:spcPct val="0"/>
              </a:spcAft>
            </a:pPr>
            <a:endParaRPr lang="it-IT" altLang="it-IT" sz="1400" b="1" dirty="0">
              <a:solidFill>
                <a:srgbClr val="005E7D"/>
              </a:solidFill>
              <a:latin typeface="Arial Narrow" panose="020B0606020202030204" pitchFamily="34" charset="0"/>
            </a:endParaRPr>
          </a:p>
        </p:txBody>
      </p:sp>
      <p:sp>
        <p:nvSpPr>
          <p:cNvPr id="17412" name="Rectangle 2"/>
          <p:cNvSpPr>
            <a:spLocks noGrp="1" noChangeArrowheads="1"/>
          </p:cNvSpPr>
          <p:nvPr>
            <p:ph type="title"/>
          </p:nvPr>
        </p:nvSpPr>
        <p:spPr>
          <a:xfrm>
            <a:off x="671513" y="568325"/>
            <a:ext cx="7918450" cy="5191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it-IT" sz="2600" dirty="0" smtClean="0">
                <a:latin typeface="Arial" pitchFamily="34" charset="0"/>
              </a:rPr>
              <a:t>Graduazione sanzioni e premialità</a:t>
            </a:r>
            <a:endParaRPr lang="it-IT" altLang="it-IT" sz="2600" dirty="0">
              <a:latin typeface="Arial" pitchFamily="34" charset="0"/>
            </a:endParaRPr>
          </a:p>
        </p:txBody>
      </p:sp>
    </p:spTree>
    <p:extLst>
      <p:ext uri="{BB962C8B-B14F-4D97-AF65-F5344CB8AC3E}">
        <p14:creationId xmlns:p14="http://schemas.microsoft.com/office/powerpoint/2010/main" val="136346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90124" y="446088"/>
            <a:ext cx="7129902" cy="620712"/>
          </a:xfrm>
        </p:spPr>
        <p:txBody>
          <a:bodyPr/>
          <a:lstStyle/>
          <a:p>
            <a:r>
              <a:rPr lang="it-IT" dirty="0" smtClean="0"/>
              <a:t>Focus sui consumi intermedi</a:t>
            </a:r>
            <a:endParaRPr lang="it-IT" dirty="0"/>
          </a:p>
        </p:txBody>
      </p:sp>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7</a:t>
            </a:fld>
            <a:endParaRPr lang="it-IT" altLang="it-IT" sz="120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906" y="1889905"/>
            <a:ext cx="4212000" cy="187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959" y="4152963"/>
            <a:ext cx="4212000" cy="188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onnettore 1 7"/>
          <p:cNvCxnSpPr/>
          <p:nvPr/>
        </p:nvCxnSpPr>
        <p:spPr>
          <a:xfrm>
            <a:off x="6464565" y="3175155"/>
            <a:ext cx="1963260" cy="171450"/>
          </a:xfrm>
          <a:prstGeom prst="line">
            <a:avLst/>
          </a:prstGeom>
          <a:ln w="25400">
            <a:solidFill>
              <a:srgbClr val="005E7D"/>
            </a:solidFill>
            <a:prstDash val="dash"/>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6751766" y="2591883"/>
            <a:ext cx="1313896" cy="400110"/>
          </a:xfrm>
          <a:prstGeom prst="rect">
            <a:avLst/>
          </a:prstGeom>
          <a:noFill/>
        </p:spPr>
        <p:txBody>
          <a:bodyPr wrap="square" rtlCol="0">
            <a:spAutoFit/>
          </a:bodyPr>
          <a:lstStyle/>
          <a:p>
            <a:pPr algn="ctr"/>
            <a:r>
              <a:rPr lang="it-IT" sz="1000" b="1" i="1" dirty="0" smtClean="0">
                <a:solidFill>
                  <a:srgbClr val="005E7D"/>
                </a:solidFill>
              </a:rPr>
              <a:t>Effetto dl 35/2013 e dl 66/2014</a:t>
            </a:r>
            <a:endParaRPr lang="it-IT" sz="1000" b="1" i="1" dirty="0">
              <a:solidFill>
                <a:srgbClr val="005E7D"/>
              </a:solidFill>
            </a:endParaRPr>
          </a:p>
        </p:txBody>
      </p:sp>
      <p:sp>
        <p:nvSpPr>
          <p:cNvPr id="10" name="Rettangolo 9"/>
          <p:cNvSpPr/>
          <p:nvPr/>
        </p:nvSpPr>
        <p:spPr>
          <a:xfrm>
            <a:off x="679508" y="1195694"/>
            <a:ext cx="7748317" cy="523220"/>
          </a:xfrm>
          <a:prstGeom prst="rect">
            <a:avLst/>
          </a:prstGeom>
        </p:spPr>
        <p:txBody>
          <a:bodyPr wrap="square">
            <a:spAutoFit/>
          </a:bodyPr>
          <a:lstStyle/>
          <a:p>
            <a:pPr algn="ctr"/>
            <a:r>
              <a:rPr lang="it-IT" sz="1400" b="1" i="1" dirty="0" smtClean="0">
                <a:solidFill>
                  <a:srgbClr val="005E7D"/>
                </a:solidFill>
                <a:latin typeface="Arial Narrow" panose="020B0606020202030204" pitchFamily="34" charset="0"/>
              </a:rPr>
              <a:t>DINAMICA DEI CONSUMI INTERMEDI DEI COMUNI AL NETTO DI RIFIUTI E TPL</a:t>
            </a:r>
          </a:p>
          <a:p>
            <a:pPr algn="ctr"/>
            <a:r>
              <a:rPr lang="it-IT" sz="1400" b="1" i="1" dirty="0" smtClean="0">
                <a:solidFill>
                  <a:srgbClr val="005E7D"/>
                </a:solidFill>
                <a:latin typeface="Arial Narrow" panose="020B0606020202030204" pitchFamily="34" charset="0"/>
              </a:rPr>
              <a:t>Confronto competenza/cassa. Indice 2010 = 100</a:t>
            </a:r>
            <a:endParaRPr lang="it-IT" sz="1400" i="1" dirty="0">
              <a:solidFill>
                <a:srgbClr val="005E7D"/>
              </a:solidFill>
            </a:endParaRPr>
          </a:p>
        </p:txBody>
      </p:sp>
      <p:sp>
        <p:nvSpPr>
          <p:cNvPr id="3" name="Rettangolo 2"/>
          <p:cNvSpPr/>
          <p:nvPr/>
        </p:nvSpPr>
        <p:spPr>
          <a:xfrm>
            <a:off x="7524128" y="1736016"/>
            <a:ext cx="1109386" cy="307777"/>
          </a:xfrm>
          <a:prstGeom prst="rect">
            <a:avLst/>
          </a:prstGeom>
        </p:spPr>
        <p:txBody>
          <a:bodyPr wrap="square">
            <a:spAutoFit/>
          </a:bodyPr>
          <a:lstStyle/>
          <a:p>
            <a:r>
              <a:rPr lang="it-IT" sz="1400" b="1" dirty="0" smtClean="0">
                <a:solidFill>
                  <a:srgbClr val="005E7D"/>
                </a:solidFill>
                <a:latin typeface="Arial Narrow" panose="020B0606020202030204" pitchFamily="34" charset="0"/>
              </a:rPr>
              <a:t>PAGAMENTI</a:t>
            </a:r>
            <a:endParaRPr lang="it-IT" sz="1400" dirty="0"/>
          </a:p>
        </p:txBody>
      </p:sp>
      <p:sp>
        <p:nvSpPr>
          <p:cNvPr id="12" name="Rettangolo 11"/>
          <p:cNvSpPr/>
          <p:nvPr/>
        </p:nvSpPr>
        <p:spPr>
          <a:xfrm>
            <a:off x="7655469" y="4149614"/>
            <a:ext cx="923281" cy="307777"/>
          </a:xfrm>
          <a:prstGeom prst="rect">
            <a:avLst/>
          </a:prstGeom>
        </p:spPr>
        <p:txBody>
          <a:bodyPr wrap="square">
            <a:spAutoFit/>
          </a:bodyPr>
          <a:lstStyle/>
          <a:p>
            <a:r>
              <a:rPr lang="it-IT" sz="1400" b="1" dirty="0" smtClean="0">
                <a:solidFill>
                  <a:srgbClr val="005E7D"/>
                </a:solidFill>
                <a:latin typeface="Arial Narrow" panose="020B0606020202030204" pitchFamily="34" charset="0"/>
              </a:rPr>
              <a:t>IMPEGNI</a:t>
            </a:r>
            <a:endParaRPr lang="it-IT" sz="1400" dirty="0"/>
          </a:p>
        </p:txBody>
      </p:sp>
      <p:sp>
        <p:nvSpPr>
          <p:cNvPr id="14" name="Rettangolo 13"/>
          <p:cNvSpPr/>
          <p:nvPr/>
        </p:nvSpPr>
        <p:spPr>
          <a:xfrm>
            <a:off x="772357" y="1853619"/>
            <a:ext cx="3515558" cy="4515082"/>
          </a:xfrm>
          <a:prstGeom prst="rect">
            <a:avLst/>
          </a:prstGeom>
        </p:spPr>
        <p:txBody>
          <a:bodyPr wrap="square">
            <a:spAutoFit/>
          </a:bodyPr>
          <a:lstStyle/>
          <a:p>
            <a:pPr marL="180000" indent="-180000" algn="just">
              <a:lnSpc>
                <a:spcPct val="110000"/>
              </a:lnSpc>
              <a:buFont typeface="Arial" panose="020B0604020202020204" pitchFamily="34" charset="0"/>
              <a:buChar char="•"/>
            </a:pPr>
            <a:r>
              <a:rPr lang="it-IT" sz="1800" dirty="0" smtClean="0">
                <a:latin typeface="Arial Narrow" panose="020B0606020202030204" pitchFamily="34" charset="0"/>
              </a:rPr>
              <a:t>Escludendo le voci Rifiuti e TPL, settori ad alta rigidità, emerge anche in questo caso la </a:t>
            </a:r>
            <a:r>
              <a:rPr lang="it-IT" sz="1800" i="1" dirty="0" smtClean="0">
                <a:latin typeface="Arial Narrow" panose="020B0606020202030204" pitchFamily="34" charset="0"/>
              </a:rPr>
              <a:t>spending review</a:t>
            </a:r>
            <a:r>
              <a:rPr lang="it-IT" sz="1800" dirty="0" smtClean="0">
                <a:latin typeface="Arial Narrow" panose="020B0606020202030204" pitchFamily="34" charset="0"/>
              </a:rPr>
              <a:t> dei Comuni</a:t>
            </a:r>
          </a:p>
          <a:p>
            <a:pPr marL="180000" indent="-180000" algn="just">
              <a:lnSpc>
                <a:spcPct val="110000"/>
              </a:lnSpc>
              <a:spcBef>
                <a:spcPts val="1200"/>
              </a:spcBef>
              <a:buFont typeface="Arial" panose="020B0604020202020204" pitchFamily="34" charset="0"/>
              <a:buChar char="•"/>
            </a:pPr>
            <a:r>
              <a:rPr lang="it-IT" sz="1800" dirty="0" smtClean="0">
                <a:latin typeface="Arial Narrow" panose="020B0606020202030204" pitchFamily="34" charset="0"/>
              </a:rPr>
              <a:t>Gli aumenti di cassa negli anni 2013 e 2014, spesso mal interpretati da diversi commentatori, sono dovuti alle norme sblocca pagamenti per debiti commerciali (dl 35/2013 e ss.)</a:t>
            </a:r>
          </a:p>
          <a:p>
            <a:pPr marL="180000" indent="-180000" algn="just">
              <a:lnSpc>
                <a:spcPct val="110000"/>
              </a:lnSpc>
              <a:spcBef>
                <a:spcPts val="1200"/>
              </a:spcBef>
              <a:buFont typeface="Arial" panose="020B0604020202020204" pitchFamily="34" charset="0"/>
              <a:buChar char="•"/>
            </a:pPr>
            <a:r>
              <a:rPr lang="it-IT" sz="1800" dirty="0" smtClean="0">
                <a:latin typeface="Arial Narrow" panose="020B0606020202030204" pitchFamily="34" charset="0"/>
              </a:rPr>
              <a:t>L’andamento decrescente degli impegni, in particolare dal 2014, costituisce una evidente controprova della dinamica descritta</a:t>
            </a:r>
            <a:endParaRPr lang="it-IT" sz="1800" dirty="0">
              <a:latin typeface="Arial Narrow" panose="020B0606020202030204" pitchFamily="34" charset="0"/>
            </a:endParaRPr>
          </a:p>
        </p:txBody>
      </p:sp>
      <p:sp>
        <p:nvSpPr>
          <p:cNvPr id="5" name="Rettangolo 4"/>
          <p:cNvSpPr/>
          <p:nvPr/>
        </p:nvSpPr>
        <p:spPr>
          <a:xfrm>
            <a:off x="4647081" y="3696977"/>
            <a:ext cx="2102825" cy="220381"/>
          </a:xfrm>
          <a:prstGeom prst="rect">
            <a:avLst/>
          </a:prstGeom>
        </p:spPr>
        <p:txBody>
          <a:bodyPr wrap="square">
            <a:spAutoFit/>
          </a:bodyPr>
          <a:lstStyle/>
          <a:p>
            <a:pPr>
              <a:lnSpc>
                <a:spcPct val="114000"/>
              </a:lnSpc>
            </a:pPr>
            <a:r>
              <a:rPr lang="it-IT" sz="800" i="1" dirty="0">
                <a:latin typeface="Arial Narrow" panose="020B0606020202030204" pitchFamily="34" charset="0"/>
              </a:rPr>
              <a:t>Fonte: elaborazioni IFEL su dati </a:t>
            </a:r>
            <a:r>
              <a:rPr lang="it-IT" sz="800" i="1" dirty="0" smtClean="0">
                <a:latin typeface="Arial Narrow" panose="020B0606020202030204" pitchFamily="34" charset="0"/>
              </a:rPr>
              <a:t>SIOPE</a:t>
            </a:r>
            <a:endParaRPr lang="it-IT" sz="800" i="1" dirty="0">
              <a:latin typeface="Arial Narrow" panose="020B0606020202030204" pitchFamily="34" charset="0"/>
            </a:endParaRPr>
          </a:p>
        </p:txBody>
      </p:sp>
      <p:sp>
        <p:nvSpPr>
          <p:cNvPr id="16" name="Rettangolo 15"/>
          <p:cNvSpPr/>
          <p:nvPr/>
        </p:nvSpPr>
        <p:spPr>
          <a:xfrm>
            <a:off x="4648554" y="5952959"/>
            <a:ext cx="2640013" cy="220638"/>
          </a:xfrm>
          <a:prstGeom prst="rect">
            <a:avLst/>
          </a:prstGeom>
        </p:spPr>
        <p:txBody>
          <a:bodyPr wrap="square">
            <a:spAutoFit/>
          </a:bodyPr>
          <a:lstStyle/>
          <a:p>
            <a:pPr>
              <a:lnSpc>
                <a:spcPct val="114000"/>
              </a:lnSpc>
            </a:pPr>
            <a:r>
              <a:rPr lang="it-IT" sz="800" i="1" dirty="0">
                <a:latin typeface="Arial Narrow" panose="020B0606020202030204" pitchFamily="34" charset="0"/>
              </a:rPr>
              <a:t>Fonte: elaborazioni IFEL su dati Ministero </a:t>
            </a:r>
            <a:r>
              <a:rPr lang="it-IT" sz="800" i="1" dirty="0" smtClean="0">
                <a:latin typeface="Arial Narrow" panose="020B0606020202030204" pitchFamily="34" charset="0"/>
              </a:rPr>
              <a:t>Interno</a:t>
            </a:r>
            <a:endParaRPr lang="it-IT" sz="800" i="1" dirty="0">
              <a:latin typeface="Arial Narrow" panose="020B0606020202030204" pitchFamily="34" charset="0"/>
            </a:endParaRPr>
          </a:p>
        </p:txBody>
      </p:sp>
    </p:spTree>
    <p:extLst>
      <p:ext uri="{BB962C8B-B14F-4D97-AF65-F5344CB8AC3E}">
        <p14:creationId xmlns:p14="http://schemas.microsoft.com/office/powerpoint/2010/main" val="35419442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F1EED596-58C5-4F2C-9EC8-D4EB3A1E0744}" type="slidenum">
              <a:rPr lang="it-IT" altLang="it-IT" sz="1200" smtClean="0">
                <a:solidFill>
                  <a:srgbClr val="000000"/>
                </a:solidFill>
              </a:rPr>
              <a:pPr/>
              <a:t>70</a:t>
            </a:fld>
            <a:endParaRPr lang="it-IT" altLang="it-IT" sz="1200" smtClean="0">
              <a:solidFill>
                <a:srgbClr val="000000"/>
              </a:solidFill>
            </a:endParaRPr>
          </a:p>
        </p:txBody>
      </p:sp>
      <p:sp>
        <p:nvSpPr>
          <p:cNvPr id="9" name="Rectangle 3"/>
          <p:cNvSpPr txBox="1">
            <a:spLocks noChangeArrowheads="1"/>
          </p:cNvSpPr>
          <p:nvPr/>
        </p:nvSpPr>
        <p:spPr bwMode="auto">
          <a:xfrm>
            <a:off x="671514" y="1308091"/>
            <a:ext cx="7918450" cy="4525447"/>
          </a:xfrm>
          <a:prstGeom prst="rect">
            <a:avLst/>
          </a:prstGeom>
          <a:noFill/>
          <a:ln>
            <a:noFill/>
          </a:ln>
          <a:extLst>
            <a:ext uri="{FAA26D3D-D897-4be2-8F04-BA451C77F1D7}"/>
          </a:extLst>
        </p:spPr>
        <p:txBody>
          <a:bodyPr/>
          <a:lstStyle>
            <a:lvl1pPr>
              <a:spcBef>
                <a:spcPct val="20000"/>
              </a:spcBef>
              <a:buChar char="•"/>
              <a:defRPr sz="2800">
                <a:solidFill>
                  <a:schemeClr val="tx1"/>
                </a:solidFill>
                <a:latin typeface="Arial" panose="020B0604020202020204" pitchFamily="34" charset="0"/>
                <a:ea typeface="ヒラギノ角ゴ Pro W3" charset="-128"/>
              </a:defRPr>
            </a:lvl1pPr>
            <a:lvl2pPr marL="742950" indent="-285750">
              <a:spcBef>
                <a:spcPct val="20000"/>
              </a:spcBef>
              <a:buChar char="–"/>
              <a:defRPr sz="2400">
                <a:solidFill>
                  <a:schemeClr val="tx1"/>
                </a:solidFill>
                <a:latin typeface="Arial" panose="020B0604020202020204" pitchFamily="34" charset="0"/>
                <a:ea typeface="ヒラギノ角ゴ Pro W3" charset="-128"/>
              </a:defRPr>
            </a:lvl2pPr>
            <a:lvl3pPr marL="1143000" indent="-228600">
              <a:spcBef>
                <a:spcPct val="20000"/>
              </a:spcBef>
              <a:buChar char="•"/>
              <a:defRPr sz="2000">
                <a:solidFill>
                  <a:schemeClr val="tx1"/>
                </a:solidFill>
                <a:latin typeface="Arial" panose="020B0604020202020204" pitchFamily="34" charset="0"/>
                <a:ea typeface="ヒラギノ角ゴ Pro W3" charset="-128"/>
              </a:defRPr>
            </a:lvl3pPr>
            <a:lvl4pPr marL="1600200" indent="-228600">
              <a:spcBef>
                <a:spcPct val="20000"/>
              </a:spcBef>
              <a:buChar char="–"/>
              <a:defRPr>
                <a:solidFill>
                  <a:schemeClr val="tx1"/>
                </a:solidFill>
                <a:latin typeface="Arial" panose="020B0604020202020204" pitchFamily="34" charset="0"/>
                <a:ea typeface="ヒラギノ角ゴ Pro W3" charset="-128"/>
              </a:defRPr>
            </a:lvl4pPr>
            <a:lvl5pPr marL="2057400" indent="-228600">
              <a:spcBef>
                <a:spcPct val="20000"/>
              </a:spcBef>
              <a:buChar char="»"/>
              <a:defRPr>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9pPr>
          </a:lstStyle>
          <a:p>
            <a:pPr marL="180000" indent="-180000" algn="just" eaLnBrk="0" fontAlgn="base" hangingPunct="0">
              <a:lnSpc>
                <a:spcPct val="114000"/>
              </a:lnSpc>
              <a:spcBef>
                <a:spcPts val="1800"/>
              </a:spcBef>
              <a:spcAft>
                <a:spcPct val="0"/>
              </a:spcAft>
              <a:buClr>
                <a:srgbClr val="005E7D"/>
              </a:buClr>
              <a:buFont typeface="Arial" panose="020B0604020202020204" pitchFamily="34" charset="0"/>
              <a:buChar char="•"/>
              <a:defRPr/>
            </a:pPr>
            <a:r>
              <a:rPr lang="it-IT" altLang="it-IT" sz="1900" dirty="0">
                <a:solidFill>
                  <a:srgbClr val="000000"/>
                </a:solidFill>
                <a:latin typeface="Arial Narrow" panose="020B0606020202030204" pitchFamily="34" charset="0"/>
                <a:ea typeface="ヒラギノ角ゴ Pro W3"/>
              </a:rPr>
              <a:t>Applicare il nuovo sistema sanzionatorio e premiale </a:t>
            </a:r>
            <a:r>
              <a:rPr lang="it-IT" altLang="it-IT" sz="1900" b="1" dirty="0">
                <a:solidFill>
                  <a:srgbClr val="000000"/>
                </a:solidFill>
                <a:latin typeface="Arial Narrow" panose="020B0606020202030204" pitchFamily="34" charset="0"/>
                <a:ea typeface="ヒラギノ角ゴ Pro W3"/>
              </a:rPr>
              <a:t>già per l’anno </a:t>
            </a:r>
            <a:r>
              <a:rPr lang="it-IT" altLang="it-IT" sz="1900" b="1" dirty="0" smtClean="0">
                <a:solidFill>
                  <a:srgbClr val="000000"/>
                </a:solidFill>
                <a:latin typeface="Arial Narrow" panose="020B0606020202030204" pitchFamily="34" charset="0"/>
                <a:ea typeface="ヒラギノ角ゴ Pro W3"/>
              </a:rPr>
              <a:t>2017</a:t>
            </a:r>
            <a:endParaRPr lang="it-IT" altLang="it-IT" sz="1900" b="1" dirty="0">
              <a:solidFill>
                <a:srgbClr val="000000"/>
              </a:solidFill>
              <a:latin typeface="Arial Narrow" panose="020B0606020202030204" pitchFamily="34" charset="0"/>
            </a:endParaRPr>
          </a:p>
          <a:p>
            <a:pPr marL="180000" indent="-180000" algn="just" eaLnBrk="0" fontAlgn="base" hangingPunct="0">
              <a:lnSpc>
                <a:spcPct val="114000"/>
              </a:lnSpc>
              <a:spcBef>
                <a:spcPts val="1800"/>
              </a:spcBef>
              <a:spcAft>
                <a:spcPct val="0"/>
              </a:spcAft>
              <a:buClr>
                <a:srgbClr val="005E7D"/>
              </a:buClr>
              <a:buFont typeface="Arial" panose="020B0604020202020204" pitchFamily="34" charset="0"/>
              <a:buChar char="•"/>
              <a:defRPr/>
            </a:pPr>
            <a:r>
              <a:rPr lang="it-IT" altLang="it-IT" sz="1900" dirty="0" smtClean="0">
                <a:solidFill>
                  <a:srgbClr val="000000"/>
                </a:solidFill>
                <a:latin typeface="Arial Narrow" panose="020B0606020202030204" pitchFamily="34" charset="0"/>
                <a:ea typeface="ヒラギノ角ゴ Pro W3"/>
              </a:rPr>
              <a:t>Escludere </a:t>
            </a:r>
            <a:r>
              <a:rPr lang="it-IT" altLang="it-IT" sz="1900" dirty="0">
                <a:solidFill>
                  <a:srgbClr val="000000"/>
                </a:solidFill>
                <a:latin typeface="Arial Narrow" panose="020B0606020202030204" pitchFamily="34" charset="0"/>
                <a:ea typeface="ヒラギノ角ゴ Pro W3"/>
              </a:rPr>
              <a:t>per il quinquennio successivo i </a:t>
            </a:r>
            <a:r>
              <a:rPr lang="it-IT" altLang="it-IT" sz="1900" b="1" dirty="0">
                <a:solidFill>
                  <a:srgbClr val="000000"/>
                </a:solidFill>
                <a:latin typeface="Arial Narrow" panose="020B0606020202030204" pitchFamily="34" charset="0"/>
                <a:ea typeface="ヒラギノ角ゴ Pro W3"/>
              </a:rPr>
              <a:t>Comuni istituiti a seguito di </a:t>
            </a:r>
            <a:r>
              <a:rPr lang="it-IT" altLang="it-IT" sz="1900" b="1" dirty="0" smtClean="0">
                <a:solidFill>
                  <a:srgbClr val="000000"/>
                </a:solidFill>
                <a:latin typeface="Arial Narrow" panose="020B0606020202030204" pitchFamily="34" charset="0"/>
                <a:ea typeface="ヒラギノ角ゴ Pro W3"/>
              </a:rPr>
              <a:t>fusione</a:t>
            </a:r>
            <a:r>
              <a:rPr lang="it-IT" altLang="it-IT" sz="1900" dirty="0" smtClean="0">
                <a:solidFill>
                  <a:srgbClr val="000000"/>
                </a:solidFill>
                <a:latin typeface="Arial Narrow" panose="020B0606020202030204" pitchFamily="34" charset="0"/>
                <a:ea typeface="ヒラギノ角ゴ Pro W3"/>
              </a:rPr>
              <a:t>, nel rispetto dell’incentivo alla fusione dallo stesso legislatore originariamente previsto, solo </a:t>
            </a:r>
            <a:r>
              <a:rPr lang="it-IT" altLang="it-IT" sz="1900" b="1" dirty="0" smtClean="0">
                <a:solidFill>
                  <a:srgbClr val="000000"/>
                </a:solidFill>
                <a:latin typeface="Arial Narrow" panose="020B0606020202030204" pitchFamily="34" charset="0"/>
                <a:ea typeface="ヒラギノ角ゴ Pro W3"/>
              </a:rPr>
              <a:t>parzialmente risolto dal comma 492</a:t>
            </a:r>
            <a:endParaRPr lang="it-IT" altLang="it-IT" sz="1900" b="1" dirty="0">
              <a:solidFill>
                <a:srgbClr val="000000"/>
              </a:solidFill>
              <a:latin typeface="Arial Narrow" panose="020B0606020202030204" pitchFamily="34" charset="0"/>
            </a:endParaRPr>
          </a:p>
          <a:p>
            <a:pPr marL="180000" indent="-180000" algn="just" eaLnBrk="0" fontAlgn="base" hangingPunct="0">
              <a:lnSpc>
                <a:spcPct val="114000"/>
              </a:lnSpc>
              <a:spcBef>
                <a:spcPts val="1800"/>
              </a:spcBef>
              <a:spcAft>
                <a:spcPct val="0"/>
              </a:spcAft>
              <a:buClr>
                <a:srgbClr val="005E7D"/>
              </a:buClr>
              <a:buFont typeface="Arial" panose="020B0604020202020204" pitchFamily="34" charset="0"/>
              <a:buChar char="•"/>
              <a:defRPr/>
            </a:pPr>
            <a:r>
              <a:rPr lang="it-IT" altLang="it-IT" sz="1900" dirty="0" smtClean="0">
                <a:solidFill>
                  <a:srgbClr val="000000"/>
                </a:solidFill>
                <a:latin typeface="Arial Narrow" panose="020B0606020202030204" pitchFamily="34" charset="0"/>
              </a:rPr>
              <a:t>Abrogare </a:t>
            </a:r>
            <a:r>
              <a:rPr lang="it-IT" altLang="it-IT" sz="1900" dirty="0">
                <a:solidFill>
                  <a:srgbClr val="000000"/>
                </a:solidFill>
                <a:latin typeface="Arial Narrow" panose="020B0606020202030204" pitchFamily="34" charset="0"/>
              </a:rPr>
              <a:t>il vincolo dell’approvazione del bilancio entro il </a:t>
            </a:r>
            <a:r>
              <a:rPr lang="it-IT" altLang="it-IT" sz="1900" b="1" dirty="0">
                <a:solidFill>
                  <a:srgbClr val="000000"/>
                </a:solidFill>
                <a:latin typeface="Arial Narrow" panose="020B0606020202030204" pitchFamily="34" charset="0"/>
              </a:rPr>
              <a:t>31 gennaio 2017 </a:t>
            </a:r>
            <a:r>
              <a:rPr lang="it-IT" altLang="it-IT" sz="1900" dirty="0">
                <a:solidFill>
                  <a:srgbClr val="000000"/>
                </a:solidFill>
                <a:latin typeface="Arial Narrow" panose="020B0606020202030204" pitchFamily="34" charset="0"/>
              </a:rPr>
              <a:t>come condizione necessaria per ottenere la proroga circa l’utilizzo del FPV 2015 ex </a:t>
            </a:r>
            <a:r>
              <a:rPr lang="it-IT" altLang="it-IT" sz="1900" dirty="0" smtClean="0">
                <a:solidFill>
                  <a:srgbClr val="000000"/>
                </a:solidFill>
                <a:latin typeface="Arial Narrow" panose="020B0606020202030204" pitchFamily="34" charset="0"/>
              </a:rPr>
              <a:t>punto 5.4 del principio contabile 4/2</a:t>
            </a:r>
          </a:p>
          <a:p>
            <a:pPr marL="180000" indent="-180000" algn="just" eaLnBrk="0" fontAlgn="base" hangingPunct="0">
              <a:lnSpc>
                <a:spcPct val="114000"/>
              </a:lnSpc>
              <a:spcBef>
                <a:spcPts val="1200"/>
              </a:spcBef>
              <a:spcAft>
                <a:spcPct val="0"/>
              </a:spcAft>
              <a:buClr>
                <a:srgbClr val="005E7D"/>
              </a:buClr>
              <a:buFont typeface="Arial" panose="020B0604020202020204" pitchFamily="34" charset="0"/>
              <a:buChar char="•"/>
              <a:defRPr/>
            </a:pPr>
            <a:r>
              <a:rPr lang="it-IT" altLang="it-IT" sz="1900" dirty="0" smtClean="0">
                <a:solidFill>
                  <a:srgbClr val="000000"/>
                </a:solidFill>
                <a:latin typeface="Arial Narrow" panose="020B0606020202030204" pitchFamily="34" charset="0"/>
              </a:rPr>
              <a:t>Considerare l’FPV </a:t>
            </a:r>
            <a:r>
              <a:rPr lang="it-IT" altLang="it-IT" sz="1900" dirty="0">
                <a:solidFill>
                  <a:srgbClr val="000000"/>
                </a:solidFill>
                <a:latin typeface="Arial Narrow" panose="020B0606020202030204" pitchFamily="34" charset="0"/>
              </a:rPr>
              <a:t>corrente </a:t>
            </a:r>
            <a:r>
              <a:rPr lang="it-IT" altLang="it-IT" sz="1900" dirty="0" smtClean="0">
                <a:solidFill>
                  <a:srgbClr val="000000"/>
                </a:solidFill>
                <a:latin typeface="Arial Narrow" panose="020B0606020202030204" pitchFamily="34" charset="0"/>
              </a:rPr>
              <a:t>finanziato da avanzo (accantonamenti) come utile per:</a:t>
            </a:r>
            <a:endParaRPr lang="it-IT" altLang="it-IT" sz="1900" dirty="0">
              <a:solidFill>
                <a:srgbClr val="000000"/>
              </a:solidFill>
              <a:latin typeface="Arial Narrow" panose="020B0606020202030204" pitchFamily="34" charset="0"/>
            </a:endParaRPr>
          </a:p>
          <a:p>
            <a:pPr marL="714375" indent="-341313" algn="just" eaLnBrk="0" fontAlgn="base" hangingPunct="0">
              <a:lnSpc>
                <a:spcPct val="114000"/>
              </a:lnSpc>
              <a:spcBef>
                <a:spcPts val="600"/>
              </a:spcBef>
              <a:spcAft>
                <a:spcPct val="0"/>
              </a:spcAft>
              <a:buFont typeface="Wingdings" panose="05000000000000000000" pitchFamily="2" charset="2"/>
              <a:buChar char="Ø"/>
              <a:tabLst>
                <a:tab pos="714375" algn="l"/>
                <a:tab pos="808038" algn="l"/>
              </a:tabLst>
              <a:defRPr/>
            </a:pPr>
            <a:r>
              <a:rPr lang="it-IT" altLang="it-IT" sz="1900" dirty="0">
                <a:solidFill>
                  <a:srgbClr val="000000"/>
                </a:solidFill>
                <a:latin typeface="Arial Narrow" panose="020B0606020202030204" pitchFamily="34" charset="0"/>
                <a:ea typeface="ヒラギノ角ゴ Pro W3"/>
              </a:rPr>
              <a:t>gli oneri derivanti dalla chiusura delle </a:t>
            </a:r>
            <a:r>
              <a:rPr lang="it-IT" altLang="it-IT" sz="1900" dirty="0" smtClean="0">
                <a:solidFill>
                  <a:srgbClr val="000000"/>
                </a:solidFill>
                <a:latin typeface="Arial Narrow" panose="020B0606020202030204" pitchFamily="34" charset="0"/>
                <a:ea typeface="ヒラギノ角ゴ Pro W3"/>
              </a:rPr>
              <a:t>discariche</a:t>
            </a:r>
            <a:endParaRPr lang="it-IT" altLang="it-IT" sz="1900" dirty="0">
              <a:solidFill>
                <a:srgbClr val="000000"/>
              </a:solidFill>
              <a:latin typeface="Arial Narrow" panose="020B0606020202030204" pitchFamily="34" charset="0"/>
              <a:ea typeface="ヒラギノ角ゴ Pro W3"/>
            </a:endParaRPr>
          </a:p>
          <a:p>
            <a:pPr marL="714375" indent="-341313" algn="just" eaLnBrk="0" fontAlgn="base" hangingPunct="0">
              <a:lnSpc>
                <a:spcPct val="114000"/>
              </a:lnSpc>
              <a:spcBef>
                <a:spcPts val="600"/>
              </a:spcBef>
              <a:spcAft>
                <a:spcPct val="0"/>
              </a:spcAft>
              <a:buFont typeface="Wingdings" panose="05000000000000000000" pitchFamily="2" charset="2"/>
              <a:buChar char="Ø"/>
              <a:tabLst>
                <a:tab pos="714375" algn="l"/>
                <a:tab pos="808038" algn="l"/>
              </a:tabLst>
              <a:defRPr/>
            </a:pPr>
            <a:r>
              <a:rPr lang="it-IT" altLang="it-IT" sz="1900" dirty="0">
                <a:solidFill>
                  <a:srgbClr val="000000"/>
                </a:solidFill>
                <a:latin typeface="Arial Narrow" panose="020B0606020202030204" pitchFamily="34" charset="0"/>
                <a:ea typeface="ヒラギノ角ゴ Pro W3"/>
              </a:rPr>
              <a:t>g</a:t>
            </a:r>
            <a:r>
              <a:rPr lang="it-IT" altLang="it-IT" sz="1900" dirty="0" smtClean="0">
                <a:solidFill>
                  <a:srgbClr val="000000"/>
                </a:solidFill>
                <a:latin typeface="Arial Narrow" panose="020B0606020202030204" pitchFamily="34" charset="0"/>
                <a:ea typeface="ヒラギノ角ゴ Pro W3"/>
              </a:rPr>
              <a:t>li oneri per azioni </a:t>
            </a:r>
            <a:r>
              <a:rPr lang="it-IT" altLang="it-IT" sz="1900" dirty="0">
                <a:solidFill>
                  <a:srgbClr val="000000"/>
                </a:solidFill>
                <a:latin typeface="Arial Narrow" panose="020B0606020202030204" pitchFamily="34" charset="0"/>
                <a:ea typeface="ヒラギノ角ゴ Pro W3"/>
              </a:rPr>
              <a:t>di rivalsa dello Stato a seguito di sentenze di condanna in sede </a:t>
            </a:r>
            <a:r>
              <a:rPr lang="it-IT" altLang="it-IT" sz="1900" dirty="0" smtClean="0">
                <a:solidFill>
                  <a:srgbClr val="000000"/>
                </a:solidFill>
                <a:latin typeface="Arial Narrow" panose="020B0606020202030204" pitchFamily="34" charset="0"/>
                <a:ea typeface="ヒラギノ角ゴ Pro W3"/>
              </a:rPr>
              <a:t>comunitaria</a:t>
            </a:r>
            <a:endParaRPr lang="it-IT" altLang="it-IT" sz="1900" dirty="0">
              <a:solidFill>
                <a:srgbClr val="000000"/>
              </a:solidFill>
              <a:latin typeface="Arial Narrow" panose="020B0606020202030204" pitchFamily="34" charset="0"/>
              <a:ea typeface="ヒラギノ角ゴ Pro W3"/>
            </a:endParaRPr>
          </a:p>
        </p:txBody>
      </p:sp>
      <p:sp>
        <p:nvSpPr>
          <p:cNvPr id="20484" name="Rectangle 2"/>
          <p:cNvSpPr>
            <a:spLocks noGrp="1" noChangeArrowheads="1"/>
          </p:cNvSpPr>
          <p:nvPr>
            <p:ph type="title"/>
          </p:nvPr>
        </p:nvSpPr>
        <p:spPr>
          <a:xfrm>
            <a:off x="671513" y="542447"/>
            <a:ext cx="7918450" cy="519113"/>
          </a:xfrm>
        </p:spPr>
        <p:txBody>
          <a:bodyPr/>
          <a:lstStyle/>
          <a:p>
            <a:pPr eaLnBrk="1" hangingPunct="1"/>
            <a:r>
              <a:rPr lang="it-IT" altLang="it-IT" sz="2600" dirty="0" smtClean="0">
                <a:latin typeface="Arial" pitchFamily="34" charset="0"/>
              </a:rPr>
              <a:t>Le principali questioni aperte</a:t>
            </a:r>
          </a:p>
        </p:txBody>
      </p:sp>
    </p:spTree>
    <p:extLst>
      <p:ext uri="{BB962C8B-B14F-4D97-AF65-F5344CB8AC3E}">
        <p14:creationId xmlns:p14="http://schemas.microsoft.com/office/powerpoint/2010/main" val="2089267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90124" y="386819"/>
            <a:ext cx="7129902" cy="917048"/>
          </a:xfrm>
        </p:spPr>
        <p:txBody>
          <a:bodyPr/>
          <a:lstStyle/>
          <a:p>
            <a:pPr algn="ctr"/>
            <a:r>
              <a:rPr lang="it-IT" sz="2600" dirty="0" smtClean="0"/>
              <a:t>Spese per il personale e consumi intermedi:</a:t>
            </a:r>
            <a:br>
              <a:rPr lang="it-IT" sz="2600" dirty="0" smtClean="0"/>
            </a:br>
            <a:r>
              <a:rPr lang="it-IT" sz="2600" dirty="0" smtClean="0"/>
              <a:t>un confronto ITALIA e VENETO</a:t>
            </a:r>
            <a:endParaRPr lang="it-IT" sz="2600" dirty="0"/>
          </a:p>
        </p:txBody>
      </p:sp>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8</a:t>
            </a:fld>
            <a:endParaRPr lang="it-IT" altLang="it-IT" sz="1200"/>
          </a:p>
        </p:txBody>
      </p:sp>
      <p:sp>
        <p:nvSpPr>
          <p:cNvPr id="14" name="Rettangolo 13"/>
          <p:cNvSpPr/>
          <p:nvPr/>
        </p:nvSpPr>
        <p:spPr>
          <a:xfrm>
            <a:off x="612486" y="1477480"/>
            <a:ext cx="3917181" cy="4893647"/>
          </a:xfrm>
          <a:prstGeom prst="rect">
            <a:avLst/>
          </a:prstGeom>
        </p:spPr>
        <p:txBody>
          <a:bodyPr wrap="square">
            <a:spAutoFit/>
          </a:bodyPr>
          <a:lstStyle/>
          <a:p>
            <a:pPr marL="180000" indent="-180000" algn="just">
              <a:lnSpc>
                <a:spcPct val="110000"/>
              </a:lnSpc>
              <a:buClr>
                <a:srgbClr val="005E7D"/>
              </a:buClr>
              <a:buFont typeface="Arial" panose="020B0604020202020204" pitchFamily="34" charset="0"/>
              <a:buChar char="•"/>
            </a:pPr>
            <a:r>
              <a:rPr lang="it-IT" sz="1800" dirty="0" smtClean="0">
                <a:latin typeface="Arial Narrow" panose="020B0606020202030204" pitchFamily="34" charset="0"/>
              </a:rPr>
              <a:t>Nel periodo 2010-2015 le spese per il personale dei Comuni subiscono una robusta flessione: </a:t>
            </a:r>
            <a:r>
              <a:rPr lang="it-IT" sz="1800" b="1" dirty="0" smtClean="0">
                <a:latin typeface="Arial Narrow" panose="020B0606020202030204" pitchFamily="34" charset="0"/>
              </a:rPr>
              <a:t>oltre 2 miliardi a livello nazionale, </a:t>
            </a:r>
            <a:r>
              <a:rPr lang="it-IT" b="1" dirty="0">
                <a:latin typeface="Arial Narrow" panose="020B0606020202030204" pitchFamily="34" charset="0"/>
              </a:rPr>
              <a:t>164 mln. in Veneto</a:t>
            </a:r>
            <a:endParaRPr lang="it-IT" sz="1800" b="1" dirty="0" smtClean="0">
              <a:latin typeface="Arial Narrow" panose="020B0606020202030204" pitchFamily="34" charset="0"/>
            </a:endParaRPr>
          </a:p>
          <a:p>
            <a:pPr marL="180000" indent="-180000" algn="just">
              <a:lnSpc>
                <a:spcPct val="110000"/>
              </a:lnSpc>
              <a:spcBef>
                <a:spcPts val="600"/>
              </a:spcBef>
              <a:buFont typeface="Arial" panose="020B0604020202020204" pitchFamily="34" charset="0"/>
              <a:buChar char="•"/>
            </a:pPr>
            <a:r>
              <a:rPr lang="it-IT" b="1" dirty="0">
                <a:latin typeface="Arial Narrow" panose="020B0606020202030204" pitchFamily="34" charset="0"/>
              </a:rPr>
              <a:t>In Veneto</a:t>
            </a:r>
            <a:r>
              <a:rPr lang="it-IT" dirty="0">
                <a:latin typeface="Arial Narrow" panose="020B0606020202030204" pitchFamily="34" charset="0"/>
              </a:rPr>
              <a:t> la stretta risulta nel complesso poco più alta (</a:t>
            </a:r>
            <a:r>
              <a:rPr lang="it-IT" b="1" dirty="0">
                <a:latin typeface="Arial Narrow" panose="020B0606020202030204" pitchFamily="34" charset="0"/>
              </a:rPr>
              <a:t>-15,6%</a:t>
            </a:r>
            <a:r>
              <a:rPr lang="it-IT" dirty="0">
                <a:latin typeface="Arial Narrow" panose="020B0606020202030204" pitchFamily="34" charset="0"/>
              </a:rPr>
              <a:t>), </a:t>
            </a:r>
            <a:r>
              <a:rPr lang="it-IT" b="1" dirty="0">
                <a:latin typeface="Arial Narrow" panose="020B0606020202030204" pitchFamily="34" charset="0"/>
              </a:rPr>
              <a:t>in particolare nelle grandi Città</a:t>
            </a:r>
          </a:p>
          <a:p>
            <a:pPr marL="180000" indent="-180000" algn="just">
              <a:lnSpc>
                <a:spcPct val="110000"/>
              </a:lnSpc>
              <a:spcBef>
                <a:spcPts val="600"/>
              </a:spcBef>
              <a:buClr>
                <a:srgbClr val="005E7D"/>
              </a:buClr>
              <a:buFont typeface="Arial" panose="020B0604020202020204" pitchFamily="34" charset="0"/>
              <a:buChar char="•"/>
            </a:pPr>
            <a:r>
              <a:rPr lang="it-IT" sz="1800" dirty="0" smtClean="0">
                <a:latin typeface="Arial Narrow" panose="020B0606020202030204" pitchFamily="34" charset="0"/>
              </a:rPr>
              <a:t>Nel quinquennio i </a:t>
            </a:r>
            <a:r>
              <a:rPr lang="it-IT" sz="1800" b="1" dirty="0">
                <a:latin typeface="Arial Narrow" panose="020B0606020202030204" pitchFamily="34" charset="0"/>
              </a:rPr>
              <a:t>consumi</a:t>
            </a:r>
            <a:r>
              <a:rPr lang="it-IT" sz="1800" b="1" i="1" dirty="0">
                <a:latin typeface="Arial Narrow" panose="020B0606020202030204" pitchFamily="34" charset="0"/>
              </a:rPr>
              <a:t> </a:t>
            </a:r>
            <a:r>
              <a:rPr lang="it-IT" sz="1800" b="1" dirty="0">
                <a:latin typeface="Arial Narrow" panose="020B0606020202030204" pitchFamily="34" charset="0"/>
              </a:rPr>
              <a:t>intermedi</a:t>
            </a:r>
            <a:r>
              <a:rPr lang="it-IT" sz="1800" dirty="0">
                <a:latin typeface="Arial Narrow" panose="020B0606020202030204" pitchFamily="34" charset="0"/>
              </a:rPr>
              <a:t> </a:t>
            </a:r>
            <a:r>
              <a:rPr lang="it-IT" sz="1800" b="1" dirty="0">
                <a:latin typeface="Arial Narrow" panose="020B0606020202030204" pitchFamily="34" charset="0"/>
              </a:rPr>
              <a:t>in </a:t>
            </a:r>
            <a:r>
              <a:rPr lang="it-IT" b="1" dirty="0" smtClean="0">
                <a:latin typeface="Arial Narrow" panose="020B0606020202030204" pitchFamily="34" charset="0"/>
              </a:rPr>
              <a:t>Veneto</a:t>
            </a:r>
            <a:r>
              <a:rPr lang="it-IT" sz="1800" b="1" dirty="0" smtClean="0">
                <a:latin typeface="Arial Narrow" panose="020B0606020202030204" pitchFamily="34" charset="0"/>
              </a:rPr>
              <a:t> </a:t>
            </a:r>
            <a:r>
              <a:rPr lang="it-IT" sz="1800" dirty="0" smtClean="0">
                <a:latin typeface="Arial Narrow" panose="020B0606020202030204" pitchFamily="34" charset="0"/>
              </a:rPr>
              <a:t>registrano una </a:t>
            </a:r>
            <a:r>
              <a:rPr lang="it-IT" sz="1800" b="1" dirty="0" smtClean="0">
                <a:latin typeface="Arial Narrow" panose="020B0606020202030204" pitchFamily="34" charset="0"/>
              </a:rPr>
              <a:t>riduzione pari al 5,4%</a:t>
            </a:r>
            <a:r>
              <a:rPr lang="it-IT" sz="1800" dirty="0" smtClean="0">
                <a:latin typeface="Arial Narrow" panose="020B0606020202030204" pitchFamily="34" charset="0"/>
              </a:rPr>
              <a:t>, ben più significativa rispetto alla </a:t>
            </a:r>
            <a:r>
              <a:rPr lang="it-IT" sz="1800" b="1" dirty="0" smtClean="0">
                <a:latin typeface="Arial Narrow" panose="020B0606020202030204" pitchFamily="34" charset="0"/>
              </a:rPr>
              <a:t>contrazione </a:t>
            </a:r>
            <a:r>
              <a:rPr lang="it-IT" sz="1800" b="1" dirty="0">
                <a:latin typeface="Arial Narrow" panose="020B0606020202030204" pitchFamily="34" charset="0"/>
              </a:rPr>
              <a:t>del 3% a livello nazionale</a:t>
            </a:r>
          </a:p>
          <a:p>
            <a:pPr marL="180000" indent="-180000" algn="just">
              <a:lnSpc>
                <a:spcPct val="110000"/>
              </a:lnSpc>
              <a:spcBef>
                <a:spcPts val="600"/>
              </a:spcBef>
              <a:buFont typeface="Arial" panose="020B0604020202020204" pitchFamily="34" charset="0"/>
              <a:buChar char="•"/>
            </a:pPr>
            <a:r>
              <a:rPr lang="it-IT" b="1" dirty="0" smtClean="0">
                <a:latin typeface="Arial Narrow" panose="020B0606020202030204" pitchFamily="34" charset="0"/>
              </a:rPr>
              <a:t>In Veneto</a:t>
            </a:r>
            <a:r>
              <a:rPr lang="it-IT" dirty="0" smtClean="0">
                <a:latin typeface="Arial Narrow" panose="020B0606020202030204" pitchFamily="34" charset="0"/>
              </a:rPr>
              <a:t> sono </a:t>
            </a:r>
            <a:r>
              <a:rPr lang="it-IT" dirty="0">
                <a:latin typeface="Arial Narrow" panose="020B0606020202030204" pitchFamily="34" charset="0"/>
              </a:rPr>
              <a:t>interessate </a:t>
            </a:r>
            <a:r>
              <a:rPr lang="it-IT" b="1" dirty="0" smtClean="0">
                <a:latin typeface="Arial Narrow" panose="020B0606020202030204" pitchFamily="34" charset="0"/>
              </a:rPr>
              <a:t>tutte </a:t>
            </a:r>
            <a:r>
              <a:rPr lang="it-IT" b="1" dirty="0">
                <a:latin typeface="Arial Narrow" panose="020B0606020202030204" pitchFamily="34" charset="0"/>
              </a:rPr>
              <a:t>le fasce demografiche</a:t>
            </a:r>
            <a:r>
              <a:rPr lang="it-IT" dirty="0">
                <a:latin typeface="Arial Narrow" panose="020B0606020202030204" pitchFamily="34" charset="0"/>
              </a:rPr>
              <a:t>, con maggiore intensità gli enti fino a 1.000 ab., quelli compresi tra 60mila e 100mila e le grandi Città</a:t>
            </a:r>
          </a:p>
        </p:txBody>
      </p:sp>
      <p:sp>
        <p:nvSpPr>
          <p:cNvPr id="16" name="Rettangolo 15"/>
          <p:cNvSpPr/>
          <p:nvPr/>
        </p:nvSpPr>
        <p:spPr>
          <a:xfrm>
            <a:off x="4582938" y="3789040"/>
            <a:ext cx="3960000" cy="220573"/>
          </a:xfrm>
          <a:prstGeom prst="rect">
            <a:avLst/>
          </a:prstGeom>
        </p:spPr>
        <p:txBody>
          <a:bodyPr wrap="square">
            <a:spAutoFit/>
          </a:bodyPr>
          <a:lstStyle/>
          <a:p>
            <a:pPr algn="ctr">
              <a:lnSpc>
                <a:spcPct val="114000"/>
              </a:lnSpc>
            </a:pPr>
            <a:r>
              <a:rPr lang="it-IT" sz="800" i="1" dirty="0">
                <a:latin typeface="Arial Narrow" panose="020B0606020202030204" pitchFamily="34" charset="0"/>
              </a:rPr>
              <a:t>Fonte: elaborazioni IFEL su dati Ministero </a:t>
            </a:r>
            <a:r>
              <a:rPr lang="it-IT" sz="800" i="1" dirty="0" smtClean="0">
                <a:latin typeface="Arial Narrow" panose="020B0606020202030204" pitchFamily="34" charset="0"/>
              </a:rPr>
              <a:t>Interno - </a:t>
            </a:r>
            <a:r>
              <a:rPr lang="it-IT" sz="800" b="1" i="1" dirty="0" smtClean="0">
                <a:solidFill>
                  <a:srgbClr val="C00000"/>
                </a:solidFill>
                <a:latin typeface="Arial Narrow" panose="020B0606020202030204" pitchFamily="34" charset="0"/>
              </a:rPr>
              <a:t>Valori di competenza (escluse RSS Nord)</a:t>
            </a:r>
            <a:endParaRPr lang="it-IT" sz="800" i="1" dirty="0">
              <a:latin typeface="Arial Narrow" panose="020B060602020203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115" y="1556792"/>
            <a:ext cx="3852000" cy="222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e 12"/>
          <p:cNvSpPr/>
          <p:nvPr/>
        </p:nvSpPr>
        <p:spPr bwMode="auto">
          <a:xfrm>
            <a:off x="6887185" y="3357016"/>
            <a:ext cx="444947" cy="216000"/>
          </a:xfrm>
          <a:prstGeom prst="ellipse">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005064"/>
            <a:ext cx="3852000" cy="222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ttangolo 14"/>
          <p:cNvSpPr/>
          <p:nvPr/>
        </p:nvSpPr>
        <p:spPr>
          <a:xfrm>
            <a:off x="4669114" y="6220644"/>
            <a:ext cx="3934893" cy="232692"/>
          </a:xfrm>
          <a:prstGeom prst="rect">
            <a:avLst/>
          </a:prstGeom>
        </p:spPr>
        <p:txBody>
          <a:bodyPr wrap="square">
            <a:spAutoFit/>
          </a:bodyPr>
          <a:lstStyle/>
          <a:p>
            <a:pPr>
              <a:lnSpc>
                <a:spcPct val="114000"/>
              </a:lnSpc>
            </a:pPr>
            <a:r>
              <a:rPr lang="it-IT" sz="800" i="1" dirty="0" smtClean="0">
                <a:latin typeface="Arial Narrow" panose="020B0606020202030204" pitchFamily="34" charset="0"/>
              </a:rPr>
              <a:t>* Escluso il Comune di Venezia</a:t>
            </a:r>
            <a:endParaRPr lang="it-IT" sz="800" i="1" dirty="0">
              <a:latin typeface="Arial Narrow" panose="020B0606020202030204" pitchFamily="34" charset="0"/>
            </a:endParaRPr>
          </a:p>
        </p:txBody>
      </p:sp>
      <p:sp>
        <p:nvSpPr>
          <p:cNvPr id="17" name="Ovale 16"/>
          <p:cNvSpPr/>
          <p:nvPr/>
        </p:nvSpPr>
        <p:spPr bwMode="auto">
          <a:xfrm>
            <a:off x="6863357" y="5805264"/>
            <a:ext cx="444947" cy="216000"/>
          </a:xfrm>
          <a:prstGeom prst="ellipse">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308907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739888" y="503339"/>
            <a:ext cx="6730887" cy="790476"/>
          </a:xfrm>
        </p:spPr>
        <p:txBody>
          <a:bodyPr/>
          <a:lstStyle/>
          <a:p>
            <a:pPr algn="ctr" eaLnBrk="1" hangingPunct="1"/>
            <a:r>
              <a:rPr lang="it-IT" sz="2400" i="1" dirty="0">
                <a:latin typeface="Arial" panose="020B0604020202020204" pitchFamily="34" charset="0"/>
                <a:cs typeface="Arial" panose="020B0604020202020204" pitchFamily="34" charset="0"/>
              </a:rPr>
              <a:t>I Comuni all’interno della </a:t>
            </a:r>
            <a:r>
              <a:rPr lang="it-IT" sz="2400" i="1" dirty="0" smtClean="0">
                <a:latin typeface="Arial" panose="020B0604020202020204" pitchFamily="34" charset="0"/>
                <a:cs typeface="Arial" panose="020B0604020202020204" pitchFamily="34" charset="0"/>
              </a:rPr>
              <a:t>PA</a:t>
            </a:r>
            <a:r>
              <a:rPr lang="it-IT" sz="2400" i="1" dirty="0">
                <a:latin typeface="Arial" panose="020B0604020202020204" pitchFamily="34" charset="0"/>
                <a:cs typeface="Arial" panose="020B0604020202020204" pitchFamily="34" charset="0"/>
              </a:rPr>
              <a:t/>
            </a:r>
            <a:br>
              <a:rPr lang="it-IT" sz="2400" i="1" dirty="0">
                <a:latin typeface="Arial" panose="020B0604020202020204" pitchFamily="34" charset="0"/>
                <a:cs typeface="Arial" panose="020B0604020202020204" pitchFamily="34" charset="0"/>
              </a:rPr>
            </a:br>
            <a:r>
              <a:rPr lang="it-IT" sz="2400" dirty="0">
                <a:latin typeface="Arial" panose="020B0604020202020204" pitchFamily="34" charset="0"/>
                <a:cs typeface="Arial" panose="020B0604020202020204" pitchFamily="34" charset="0"/>
              </a:rPr>
              <a:t>IL</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DEBITO</a:t>
            </a:r>
            <a:endParaRPr lang="it-IT" altLang="it-IT" sz="2400" dirty="0" smtClean="0">
              <a:latin typeface="Arial" pitchFamily="34" charset="0"/>
            </a:endParaRPr>
          </a:p>
        </p:txBody>
      </p:sp>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solidFill>
                  <a:srgbClr val="000000"/>
                </a:solidFill>
              </a:rPr>
              <a:pPr/>
              <a:t>9</a:t>
            </a:fld>
            <a:endParaRPr lang="it-IT" altLang="it-IT" sz="1200">
              <a:solidFill>
                <a:srgbClr val="00000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52" y="1735177"/>
            <a:ext cx="5148000" cy="250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1238801" y="1327371"/>
            <a:ext cx="7748317" cy="307777"/>
          </a:xfrm>
          <a:prstGeom prst="rect">
            <a:avLst/>
          </a:prstGeom>
        </p:spPr>
        <p:txBody>
          <a:bodyPr wrap="square">
            <a:spAutoFit/>
          </a:bodyPr>
          <a:lstStyle/>
          <a:p>
            <a:pPr algn="ctr" eaLnBrk="0" fontAlgn="base" hangingPunct="0">
              <a:spcBef>
                <a:spcPct val="0"/>
              </a:spcBef>
              <a:spcAft>
                <a:spcPct val="0"/>
              </a:spcAft>
            </a:pPr>
            <a:r>
              <a:rPr lang="it-IT" sz="1400" b="1" i="1" dirty="0" smtClean="0">
                <a:solidFill>
                  <a:srgbClr val="005E7D"/>
                </a:solidFill>
                <a:latin typeface="Arial Narrow" panose="020B0606020202030204" pitchFamily="34" charset="0"/>
              </a:rPr>
              <a:t>DINAMICA DEL DEBITO NELLA PA PER SOTTOSETTORE</a:t>
            </a:r>
          </a:p>
        </p:txBody>
      </p:sp>
      <p:sp>
        <p:nvSpPr>
          <p:cNvPr id="2" name="Rettangolo 1"/>
          <p:cNvSpPr/>
          <p:nvPr/>
        </p:nvSpPr>
        <p:spPr>
          <a:xfrm>
            <a:off x="1233992" y="3577139"/>
            <a:ext cx="3435080" cy="246221"/>
          </a:xfrm>
          <a:prstGeom prst="rect">
            <a:avLst/>
          </a:prstGeom>
        </p:spPr>
        <p:txBody>
          <a:bodyPr wrap="square">
            <a:spAutoFit/>
          </a:bodyPr>
          <a:lstStyle/>
          <a:p>
            <a:pPr algn="ctr" eaLnBrk="0" fontAlgn="base" hangingPunct="0">
              <a:spcBef>
                <a:spcPct val="0"/>
              </a:spcBef>
              <a:spcAft>
                <a:spcPct val="0"/>
              </a:spcAft>
            </a:pPr>
            <a:r>
              <a:rPr lang="it-IT" sz="1000" i="1" dirty="0">
                <a:solidFill>
                  <a:srgbClr val="005E7D"/>
                </a:solidFill>
                <a:latin typeface="Arial Narrow" panose="020B0606020202030204" pitchFamily="34" charset="0"/>
              </a:rPr>
              <a:t>(*) Nelle Amministrazioni centrali sono inclusi gli Enti di previdenza</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355" y="1863665"/>
            <a:ext cx="3240000" cy="209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5537867" y="3963104"/>
            <a:ext cx="3337540" cy="246221"/>
          </a:xfrm>
          <a:prstGeom prst="rect">
            <a:avLst/>
          </a:prstGeom>
        </p:spPr>
        <p:txBody>
          <a:bodyPr wrap="square">
            <a:spAutoFit/>
          </a:bodyPr>
          <a:lstStyle/>
          <a:p>
            <a:pPr eaLnBrk="0" fontAlgn="base" hangingPunct="0">
              <a:spcBef>
                <a:spcPct val="0"/>
              </a:spcBef>
              <a:spcAft>
                <a:spcPct val="0"/>
              </a:spcAft>
            </a:pPr>
            <a:r>
              <a:rPr lang="it-IT" sz="1000" i="1" dirty="0" smtClean="0">
                <a:solidFill>
                  <a:srgbClr val="005E7D"/>
                </a:solidFill>
                <a:latin typeface="Arial Narrow" panose="020B0606020202030204" pitchFamily="34" charset="0"/>
              </a:rPr>
              <a:t>Fonte: elaborazioni IFEL su dati Banca d’Italia</a:t>
            </a:r>
            <a:endParaRPr lang="it-IT" sz="1000" i="1" dirty="0">
              <a:solidFill>
                <a:srgbClr val="005E7D"/>
              </a:solidFill>
              <a:latin typeface="Arial Narrow" panose="020B0606020202030204" pitchFamily="34" charset="0"/>
            </a:endParaRPr>
          </a:p>
        </p:txBody>
      </p:sp>
      <p:sp>
        <p:nvSpPr>
          <p:cNvPr id="10" name="CasellaDiTesto 9"/>
          <p:cNvSpPr txBox="1"/>
          <p:nvPr/>
        </p:nvSpPr>
        <p:spPr>
          <a:xfrm>
            <a:off x="739888" y="4365104"/>
            <a:ext cx="8002467" cy="2164823"/>
          </a:xfrm>
          <a:prstGeom prst="rect">
            <a:avLst/>
          </a:prstGeom>
          <a:ln>
            <a:noFill/>
          </a:ln>
        </p:spPr>
        <p:txBody>
          <a:bodyPr wrap="square">
            <a:spAutoFit/>
          </a:bodyPr>
          <a:lstStyle>
            <a:defPPr>
              <a:defRPr lang="it-IT"/>
            </a:defPPr>
            <a:lvl1pPr algn="ctr">
              <a:defRPr>
                <a:solidFill>
                  <a:schemeClr val="tx1"/>
                </a:solidFill>
                <a:latin typeface="Arial Narrow" panose="020B0606020202030204" pitchFamily="34" charset="0"/>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80000" indent="-180000" algn="just" eaLnBrk="0" fontAlgn="base" hangingPunct="0">
              <a:lnSpc>
                <a:spcPct val="114000"/>
              </a:lnSpc>
              <a:spcBef>
                <a:spcPct val="0"/>
              </a:spcBef>
              <a:spcAft>
                <a:spcPts val="800"/>
              </a:spcAft>
              <a:buFont typeface="Arial" panose="020B0604020202020204" pitchFamily="34" charset="0"/>
              <a:buChar char="•"/>
            </a:pPr>
            <a:r>
              <a:rPr lang="it-IT" dirty="0" smtClean="0">
                <a:solidFill>
                  <a:srgbClr val="000000"/>
                </a:solidFill>
              </a:rPr>
              <a:t>Nel 2010-2015 il debito P.A. aumenta di 321 mld. di euro (17,4%), dal momento che la riduzione di stock in ambito locale non compensa l’aumento che si verifica a livello centrale</a:t>
            </a:r>
            <a:endParaRPr lang="it-IT" dirty="0">
              <a:solidFill>
                <a:srgbClr val="000000"/>
              </a:solidFill>
            </a:endParaRPr>
          </a:p>
          <a:p>
            <a:pPr marL="180000" indent="-180000" algn="just" eaLnBrk="0" fontAlgn="base" hangingPunct="0">
              <a:lnSpc>
                <a:spcPct val="114000"/>
              </a:lnSpc>
              <a:spcBef>
                <a:spcPct val="0"/>
              </a:spcBef>
              <a:spcAft>
                <a:spcPts val="800"/>
              </a:spcAft>
              <a:buFont typeface="Arial" panose="020B0604020202020204" pitchFamily="34" charset="0"/>
              <a:buChar char="•"/>
            </a:pPr>
            <a:r>
              <a:rPr lang="it-IT" dirty="0" smtClean="0">
                <a:solidFill>
                  <a:srgbClr val="000000"/>
                </a:solidFill>
              </a:rPr>
              <a:t>Sia i Comuni che le Province nel periodo considerato registrano una riduzione media del debito intorno al 14%, le Regioni manifestano una contrazione più accentuata (-23%)</a:t>
            </a:r>
          </a:p>
          <a:p>
            <a:pPr marL="180000" indent="-180000" algn="just" eaLnBrk="0" fontAlgn="base" hangingPunct="0">
              <a:lnSpc>
                <a:spcPct val="114000"/>
              </a:lnSpc>
              <a:spcBef>
                <a:spcPct val="0"/>
              </a:spcBef>
              <a:spcAft>
                <a:spcPts val="800"/>
              </a:spcAft>
              <a:buFont typeface="Arial" panose="020B0604020202020204" pitchFamily="34" charset="0"/>
              <a:buChar char="•"/>
            </a:pPr>
            <a:r>
              <a:rPr lang="it-IT" dirty="0" smtClean="0">
                <a:solidFill>
                  <a:srgbClr val="000000"/>
                </a:solidFill>
              </a:rPr>
              <a:t>La </a:t>
            </a:r>
            <a:r>
              <a:rPr lang="it-IT" i="1" dirty="0" smtClean="0">
                <a:solidFill>
                  <a:srgbClr val="000000"/>
                </a:solidFill>
              </a:rPr>
              <a:t>performance</a:t>
            </a:r>
            <a:r>
              <a:rPr lang="it-IT" dirty="0" smtClean="0">
                <a:solidFill>
                  <a:srgbClr val="000000"/>
                </a:solidFill>
              </a:rPr>
              <a:t> delle Regioni è stata notevolmente favorita dalla contribuzione erariale realizzatasi a partire dal 2012 tramite il meccanismo del Patto verticale incentivato</a:t>
            </a:r>
            <a:endParaRPr lang="it-IT" dirty="0">
              <a:solidFill>
                <a:srgbClr val="000000"/>
              </a:solidFill>
            </a:endParaRPr>
          </a:p>
        </p:txBody>
      </p:sp>
    </p:spTree>
    <p:extLst>
      <p:ext uri="{BB962C8B-B14F-4D97-AF65-F5344CB8AC3E}">
        <p14:creationId xmlns:p14="http://schemas.microsoft.com/office/powerpoint/2010/main" val="1546496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TotalTime>
  <Words>6470</Words>
  <Application>Microsoft Office PowerPoint</Application>
  <PresentationFormat>Presentazione su schermo (4:3)</PresentationFormat>
  <Paragraphs>630</Paragraphs>
  <Slides>70</Slides>
  <Notes>30</Notes>
  <HiddenSlides>0</HiddenSlides>
  <MMClips>0</MMClips>
  <ScaleCrop>false</ScaleCrop>
  <HeadingPairs>
    <vt:vector size="4" baseType="variant">
      <vt:variant>
        <vt:lpstr>Tema</vt:lpstr>
      </vt:variant>
      <vt:variant>
        <vt:i4>6</vt:i4>
      </vt:variant>
      <vt:variant>
        <vt:lpstr>Titoli diapositive</vt:lpstr>
      </vt:variant>
      <vt:variant>
        <vt:i4>70</vt:i4>
      </vt:variant>
    </vt:vector>
  </HeadingPairs>
  <TitlesOfParts>
    <vt:vector size="76" baseType="lpstr">
      <vt:lpstr>Presentazione vuota</vt:lpstr>
      <vt:lpstr>1_Presentazione vuota</vt:lpstr>
      <vt:lpstr>2_Presentazione vuota</vt:lpstr>
      <vt:lpstr>3_Presentazione vuota</vt:lpstr>
      <vt:lpstr>4_Presentazione vuota</vt:lpstr>
      <vt:lpstr>5_Presentazione vuota</vt:lpstr>
      <vt:lpstr>Presentazione standard di PowerPoint</vt:lpstr>
      <vt:lpstr>Presentazione standard di PowerPoint</vt:lpstr>
      <vt:lpstr>Presentazione standard di PowerPoint</vt:lpstr>
      <vt:lpstr>Il contributo dei Comuni al risanamento della finanza pubblica dal 2010 al 2016</vt:lpstr>
      <vt:lpstr>Tagli alle risorse e accantonamenti FCDE</vt:lpstr>
      <vt:lpstr>L’andamento della spesa corrente</vt:lpstr>
      <vt:lpstr>Focus sui consumi intermedi</vt:lpstr>
      <vt:lpstr>Spese per il personale e consumi intermedi: un confronto ITALIA e VENETO</vt:lpstr>
      <vt:lpstr>I Comuni all’interno della PA IL DEBITO</vt:lpstr>
      <vt:lpstr>Abbattere il peso del debito</vt:lpstr>
      <vt:lpstr>Presentazione standard di PowerPoint</vt:lpstr>
      <vt:lpstr>Il debito comunale è piccolo, si riduce, ma pesa ancora molto – i piccoli Comuni 1/2</vt:lpstr>
      <vt:lpstr>Presentazione standard di PowerPoint</vt:lpstr>
      <vt:lpstr>Caduta e ripresa degli investimenti: l’inversione di tendenza a partire dal 2015</vt:lpstr>
      <vt:lpstr>Presentazione standard di PowerPoint</vt:lpstr>
      <vt:lpstr>L'alimentazione e la ripartizione del FSC Che cosa è il Fondo di solidarietà</vt:lpstr>
      <vt:lpstr>Presentazione standard di PowerPoint</vt:lpstr>
      <vt:lpstr>L'alimentazione e la ripartizione del FSC Le risorse dei Comuni nel 2010 e nel 2015</vt:lpstr>
      <vt:lpstr>L'alimentazione e la ripartizione del fondo di solidarietà Le risorse dei Comuni nel 2010 e nel 2015</vt:lpstr>
      <vt:lpstr>L'alimentazione e la ripartizione del FSC Le risorse dei Comuni nel 2010 e nel 2015</vt:lpstr>
      <vt:lpstr>Variazione delle risorse disponibili  e dei prelievi locali nel perimetro delle manovre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L'alimentazione e la ripartizione del FSC Riequilibrio vs. perequazione delle risorse</vt:lpstr>
      <vt:lpstr>L'alimentazione e la ripartizione del FSC Riequilibrio vs. perequazione delle risorse</vt:lpstr>
      <vt:lpstr>Memo: la legge 42/2009, riforma inattuata Il quadro disegnato con la legge 42  1/2</vt:lpstr>
      <vt:lpstr>Presentazione standard di PowerPoint</vt:lpstr>
      <vt:lpstr>L’avvio della perequazione per un graduale superamento della spesa storica 1/2</vt:lpstr>
      <vt:lpstr>L'alimentazione e la ripartizione del FSC Le componenti della perequazione</vt:lpstr>
      <vt:lpstr>L'alimentazione e la ripartizione del FSC Le componenti della perequazione - Fabbisogni standard</vt:lpstr>
      <vt:lpstr>L'alimentazione e la ripartizione del FSC Le componenti della perequazione - Fabbisogni standard</vt:lpstr>
      <vt:lpstr>L'alimentazione e la ripartizione del FSC Le componenti della perequazione - Fabbisogni standard</vt:lpstr>
      <vt:lpstr>L'alimentazione e la ripartizione del FSC Le componenti della perequazione - Capacità fiscali standard</vt:lpstr>
      <vt:lpstr>L'alimentazione e la ripartizione del FSC Le componenti della perequazione - Capacità fiscali standard</vt:lpstr>
      <vt:lpstr>L'alimentazione e la ripartizione del FSC Le componenti della perequazione - Schema perequativo</vt:lpstr>
      <vt:lpstr>L'alimentazione e la ripartizione del FSC Le componenti della perequazione - Schema perequativo</vt:lpstr>
      <vt:lpstr>Il pasticcio di OpenCivitas</vt:lpstr>
      <vt:lpstr>L'alimentazione e la ripartizione del FSC I correttivi della perequazione</vt:lpstr>
      <vt:lpstr>Presentazione standard di PowerPoint</vt:lpstr>
      <vt:lpstr>Presentazione standard di PowerPoint</vt:lpstr>
      <vt:lpstr>Presentazione standard di PowerPoint</vt:lpstr>
      <vt:lpstr>L’avvio della perequazione per un graduale superamento della spesa storica 1/4</vt:lpstr>
      <vt:lpstr>L’avvio della perequazione per un graduale superamento della spesa storica 2/4</vt:lpstr>
      <vt:lpstr>L’avvio della perequazione per un graduale superamento della spesa storica 3/4</vt:lpstr>
      <vt:lpstr>L’avvio della perequazione per un graduale superamento della spesa storica 4/4</vt:lpstr>
      <vt:lpstr>FSC 2017  comuni di provincia di Treviso-numeri</vt:lpstr>
      <vt:lpstr>L'alimentazione e la ripartizione del FSC Aggiornamenti e cambiamenti metodologici</vt:lpstr>
      <vt:lpstr>La mitigazione degli effetti di penalizzazione eccessiva da perequazione </vt:lpstr>
      <vt:lpstr>I dati per il calcolo dei fabbisogni</vt:lpstr>
      <vt:lpstr>Questionari IFEL - SOSE</vt:lpstr>
      <vt:lpstr>Stime di gettito e banche dati nazionali/locali </vt:lpstr>
      <vt:lpstr>Presentazione standard di PowerPoint</vt:lpstr>
      <vt:lpstr>Saldi costituzionali ex L. 243 originaria 1/3</vt:lpstr>
      <vt:lpstr>Saldi costituzionali ex L. 243 originaria 2/3</vt:lpstr>
      <vt:lpstr>Saldi costituzionali ex L. 243 originaria 3/3</vt:lpstr>
      <vt:lpstr>Aspetti salienti post revisione della L. 243</vt:lpstr>
      <vt:lpstr>Presentazione standard di PowerPoint</vt:lpstr>
      <vt:lpstr>L’inclusione del Fondo pluriennale vincolato</vt:lpstr>
      <vt:lpstr>Breve focus sul Fondo pluriennale vincolato</vt:lpstr>
      <vt:lpstr>La flessibilizzazione del saldo: strumenti, modalità e tempistica per il 2017</vt:lpstr>
      <vt:lpstr>Il contributo statale agli investimenti locali 1/3</vt:lpstr>
      <vt:lpstr>Il contributo statale agli investimenti locali 2/3</vt:lpstr>
      <vt:lpstr>Il contributo statale agli investimenti locali 3/3</vt:lpstr>
      <vt:lpstr>Focus sulle sanzioni per il triennio 2017-2019</vt:lpstr>
      <vt:lpstr>Graduazione sanzioni e premialità</vt:lpstr>
      <vt:lpstr>Le principali questioni aperte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Fiscalità locale e Fondo di solidarietà comunale</dc:title>
  <dc:creator>af</dc:creator>
  <cp:lastModifiedBy>portatile</cp:lastModifiedBy>
  <cp:revision>92</cp:revision>
  <cp:lastPrinted>2017-03-27T19:10:24Z</cp:lastPrinted>
  <dcterms:created xsi:type="dcterms:W3CDTF">2017-03-26T15:58:29Z</dcterms:created>
  <dcterms:modified xsi:type="dcterms:W3CDTF">2017-03-28T16:11:56Z</dcterms:modified>
</cp:coreProperties>
</file>